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7"/>
  </p:notesMasterIdLst>
  <p:sldIdLst>
    <p:sldId id="4154" r:id="rId2"/>
    <p:sldId id="4639" r:id="rId3"/>
    <p:sldId id="4128" r:id="rId4"/>
    <p:sldId id="4550" r:id="rId5"/>
    <p:sldId id="498" r:id="rId6"/>
    <p:sldId id="4551" r:id="rId7"/>
    <p:sldId id="4640" r:id="rId8"/>
    <p:sldId id="455" r:id="rId9"/>
    <p:sldId id="4682" r:id="rId10"/>
    <p:sldId id="4552" r:id="rId11"/>
    <p:sldId id="4553" r:id="rId12"/>
    <p:sldId id="4554" r:id="rId13"/>
    <p:sldId id="4419" r:id="rId14"/>
    <p:sldId id="4592" r:id="rId15"/>
    <p:sldId id="4638" r:id="rId16"/>
    <p:sldId id="4593" r:id="rId17"/>
    <p:sldId id="4581" r:id="rId18"/>
    <p:sldId id="4590" r:id="rId19"/>
    <p:sldId id="4589" r:id="rId20"/>
    <p:sldId id="4621" r:id="rId21"/>
    <p:sldId id="4633" r:id="rId22"/>
    <p:sldId id="4591" r:id="rId23"/>
    <p:sldId id="4546" r:id="rId24"/>
    <p:sldId id="4547" r:id="rId25"/>
    <p:sldId id="4634" r:id="rId26"/>
    <p:sldId id="4671" r:id="rId27"/>
    <p:sldId id="4672" r:id="rId28"/>
    <p:sldId id="4673" r:id="rId29"/>
    <p:sldId id="4674" r:id="rId30"/>
    <p:sldId id="4678" r:id="rId31"/>
    <p:sldId id="4675" r:id="rId32"/>
    <p:sldId id="4679" r:id="rId33"/>
    <p:sldId id="4680" r:id="rId34"/>
    <p:sldId id="4681" r:id="rId35"/>
    <p:sldId id="4557" r:id="rId36"/>
    <p:sldId id="4588" r:id="rId37"/>
    <p:sldId id="4677" r:id="rId38"/>
    <p:sldId id="504" r:id="rId39"/>
    <p:sldId id="505" r:id="rId40"/>
    <p:sldId id="506" r:id="rId41"/>
    <p:sldId id="4635" r:id="rId42"/>
    <p:sldId id="4636" r:id="rId43"/>
    <p:sldId id="4555" r:id="rId44"/>
    <p:sldId id="4556" r:id="rId45"/>
    <p:sldId id="4586" r:id="rId46"/>
    <p:sldId id="4587" r:id="rId47"/>
    <p:sldId id="4558" r:id="rId48"/>
    <p:sldId id="4559" r:id="rId49"/>
    <p:sldId id="4676" r:id="rId50"/>
    <p:sldId id="4560" r:id="rId51"/>
    <p:sldId id="4598" r:id="rId52"/>
    <p:sldId id="4595" r:id="rId53"/>
    <p:sldId id="4596" r:id="rId54"/>
    <p:sldId id="4597" r:id="rId55"/>
    <p:sldId id="4599" r:id="rId56"/>
    <p:sldId id="4600" r:id="rId57"/>
    <p:sldId id="4601" r:id="rId58"/>
    <p:sldId id="4602" r:id="rId59"/>
    <p:sldId id="4604" r:id="rId60"/>
    <p:sldId id="4605" r:id="rId61"/>
    <p:sldId id="4606" r:id="rId62"/>
    <p:sldId id="4607" r:id="rId63"/>
    <p:sldId id="4608" r:id="rId64"/>
    <p:sldId id="4609" r:id="rId65"/>
    <p:sldId id="4610" r:id="rId66"/>
    <p:sldId id="4611" r:id="rId67"/>
    <p:sldId id="4613" r:id="rId68"/>
    <p:sldId id="4612" r:id="rId69"/>
    <p:sldId id="4614" r:id="rId70"/>
    <p:sldId id="4618" r:id="rId71"/>
    <p:sldId id="4619" r:id="rId72"/>
    <p:sldId id="4620" r:id="rId73"/>
    <p:sldId id="4615" r:id="rId74"/>
    <p:sldId id="4616" r:id="rId75"/>
    <p:sldId id="4617" r:id="rId76"/>
    <p:sldId id="4637" r:id="rId77"/>
    <p:sldId id="4626" r:id="rId78"/>
    <p:sldId id="4627" r:id="rId79"/>
    <p:sldId id="4628" r:id="rId80"/>
    <p:sldId id="4629" r:id="rId81"/>
    <p:sldId id="4630" r:id="rId82"/>
    <p:sldId id="4631" r:id="rId83"/>
    <p:sldId id="4376" r:id="rId84"/>
    <p:sldId id="4116" r:id="rId85"/>
    <p:sldId id="4632"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25" autoAdjust="0"/>
    <p:restoredTop sz="86994"/>
  </p:normalViewPr>
  <p:slideViewPr>
    <p:cSldViewPr snapToObjects="1">
      <p:cViewPr varScale="1">
        <p:scale>
          <a:sx n="101" d="100"/>
          <a:sy n="101" d="100"/>
        </p:scale>
        <p:origin x="232" y="24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uters.com/authors/david-lawder/"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reuters.com/authors/lisa-barrington/" TargetMode="External"/><Relationship Id="rId5" Type="http://schemas.openxmlformats.org/officeDocument/2006/relationships/hyperlink" Target="https://www.reuters.com/authors/lisa-baertlein/" TargetMode="External"/><Relationship Id="rId4" Type="http://schemas.openxmlformats.org/officeDocument/2006/relationships/hyperlink" Target="https://www.reuters.com/authors/helen-reid/"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ytimes.com/by/lydia-depilli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ytimes.com/by/ana-swanso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t.com/myles-mccormic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t.com/myles-mccormick"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t.com/demetri-sevastopulo"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t.com/myles-mccormic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2748081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Tett, Gillian, “‘That is </a:t>
            </a:r>
            <a:r>
              <a:rPr lang="en-US" dirty="0" err="1"/>
              <a:t>Maganomics</a:t>
            </a:r>
            <a:r>
              <a:rPr lang="en-US" dirty="0"/>
              <a:t>’: where Trump is taking America on trade,” </a:t>
            </a:r>
            <a:r>
              <a:rPr lang="en-US" i="1" dirty="0"/>
              <a:t>Financial Times</a:t>
            </a:r>
            <a:r>
              <a:rPr lang="en-US" i="0" dirty="0"/>
              <a:t>, January 4, 2025.</a:t>
            </a:r>
          </a:p>
          <a:p>
            <a:r>
              <a:rPr lang="en-US" dirty="0"/>
              <a:t>https://</a:t>
            </a:r>
            <a:r>
              <a:rPr lang="en-US" dirty="0" err="1"/>
              <a:t>www.ft.com</a:t>
            </a:r>
            <a:r>
              <a:rPr lang="en-US"/>
              <a:t>/content/8a97792f-69f9-4885-afdd-4380a2d81dd8</a:t>
            </a:r>
            <a:endParaRPr lang="en-US" i="0"/>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75751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96AB-4B07-6460-FF25-E6089AFE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65B12-4428-8B99-1A68-F68C5C874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8BCFE-7DC3-4A84-44E6-3B2DCE374A2D}"/>
              </a:ext>
            </a:extLst>
          </p:cNvPr>
          <p:cNvSpPr>
            <a:spLocks noGrp="1"/>
          </p:cNvSpPr>
          <p:nvPr>
            <p:ph type="body" idx="1"/>
          </p:nvPr>
        </p:nvSpPr>
        <p:spPr/>
        <p:txBody>
          <a:bodyPr/>
          <a:lstStyle/>
          <a:p>
            <a:r>
              <a:rPr lang="en-US" dirty="0"/>
              <a:t>Lakshmi, “Why Vietnam risks ending up a big loser from Trump’s tariffs,” FT, 11/17/24</a:t>
            </a:r>
          </a:p>
          <a:p>
            <a:r>
              <a:rPr lang="en-US" dirty="0"/>
              <a:t>https://</a:t>
            </a:r>
            <a:r>
              <a:rPr lang="en-US" dirty="0" err="1"/>
              <a:t>www.ft.com</a:t>
            </a:r>
            <a:r>
              <a:rPr lang="en-US" dirty="0"/>
              <a:t>/content/4f9f11dd-2278-49a6-9e70-b87916667fbe</a:t>
            </a:r>
          </a:p>
        </p:txBody>
      </p:sp>
      <p:sp>
        <p:nvSpPr>
          <p:cNvPr id="4" name="Slide Number Placeholder 3">
            <a:extLst>
              <a:ext uri="{FF2B5EF4-FFF2-40B4-BE49-F238E27FC236}">
                <a16:creationId xmlns:a16="http://schemas.microsoft.com/office/drawing/2014/main" id="{0F64A880-4E1A-E22F-F8A8-B6115D2EB219}"/>
              </a:ext>
            </a:extLst>
          </p:cNvPr>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01083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Andres B. Schwarzenberg, “Section 301 Tariff Exclusions on U.S. Imports from China,”  Congressional </a:t>
            </a:r>
            <a:r>
              <a:rPr lang="en-US" dirty="0" err="1">
                <a:effectLst/>
                <a:latin typeface="Helvetica Neue" panose="02000503000000020004" pitchFamily="2" charset="0"/>
              </a:rPr>
              <a:t>ioal</a:t>
            </a:r>
            <a:r>
              <a:rPr lang="en-US" dirty="0">
                <a:effectLst/>
                <a:latin typeface="Helvetica Neue" panose="02000503000000020004" pitchFamily="2" charset="0"/>
              </a:rPr>
              <a:t> Research Service, May 13, 2024</a:t>
            </a:r>
          </a:p>
          <a:p>
            <a:r>
              <a:rPr lang="en-US" dirty="0"/>
              <a:t>https://</a:t>
            </a:r>
            <a:r>
              <a:rPr lang="en-US" dirty="0" err="1"/>
              <a:t>crsreports.congress.gov</a:t>
            </a:r>
            <a:r>
              <a:rPr lang="en-US" dirty="0"/>
              <a:t>/product/pdf/IF/IF11582</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166021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052913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CDDD-1C7D-43E3-C66D-3A62EBC7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276F-B7DF-98FB-4B8B-E9646853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BC54-81A0-C6AE-710A-5F0A7522E538}"/>
              </a:ext>
            </a:extLst>
          </p:cNvPr>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a:extLst>
              <a:ext uri="{FF2B5EF4-FFF2-40B4-BE49-F238E27FC236}">
                <a16:creationId xmlns:a16="http://schemas.microsoft.com/office/drawing/2014/main" id="{8C8F6826-E5B3-3B44-6268-228ED48BAB67}"/>
              </a:ext>
            </a:extLst>
          </p:cNvPr>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101943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a:p>
            <a:r>
              <a:rPr lang="en-US" dirty="0"/>
              <a:t>Armstrong, Dan, “Politically Connected Corporations Received More Exemptions from U.S. Tariffs on Chinese Imports, Study Finds,” </a:t>
            </a:r>
            <a:r>
              <a:rPr lang="en-US" i="1" dirty="0"/>
              <a:t>Lehigh News</a:t>
            </a:r>
            <a:r>
              <a:rPr lang="en-US" i="0" dirty="0"/>
              <a:t>, October 8,, 2024</a:t>
            </a:r>
          </a:p>
          <a:p>
            <a:r>
              <a:rPr lang="en-US" dirty="0"/>
              <a:t>https://www2.lehigh.edu/news/politically-connected-corporations-received-more-exemptions-from-us-tariffs-on-chinese-imports</a:t>
            </a:r>
          </a:p>
          <a:p>
            <a:endParaRPr lang="en-US" i="0" dirty="0"/>
          </a:p>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Ben </a:t>
            </a:r>
            <a:r>
              <a:rPr lang="en-US" dirty="0" err="1">
                <a:effectLst/>
                <a:latin typeface="Helvetica Neue" panose="02000503000000020004" pitchFamily="2" charset="0"/>
              </a:rPr>
              <a:t>Unglesbee</a:t>
            </a:r>
            <a:r>
              <a:rPr lang="en-US" dirty="0">
                <a:effectLst/>
                <a:latin typeface="Helvetica Neue" panose="02000503000000020004" pitchFamily="2" charset="0"/>
              </a:rPr>
              <a:t>, “Biden administration extends China tariff exclusions — again,” </a:t>
            </a:r>
            <a:r>
              <a:rPr lang="en-US" i="1" dirty="0" err="1">
                <a:effectLst/>
                <a:latin typeface="Helvetica Neue" panose="02000503000000020004" pitchFamily="2" charset="0"/>
              </a:rPr>
              <a:t>SupplyChainDive</a:t>
            </a:r>
            <a:r>
              <a:rPr lang="en-US" dirty="0">
                <a:effectLst/>
                <a:latin typeface="Helvetica Neue" panose="02000503000000020004" pitchFamily="2" charset="0"/>
              </a:rPr>
              <a:t>, January 4, 2024. </a:t>
            </a:r>
          </a:p>
          <a:p>
            <a:r>
              <a:rPr lang="en-US" dirty="0"/>
              <a:t>https://</a:t>
            </a:r>
            <a:r>
              <a:rPr lang="en-US" dirty="0" err="1"/>
              <a:t>www.supplychaindive.com</a:t>
            </a:r>
            <a:r>
              <a:rPr lang="en-US" dirty="0"/>
              <a:t>/news/biden-administration-extends-china-tariff-exclusions-May-2024/703510/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7711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15550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1DE3-ABDF-5127-C3D4-6E9E335D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5EA88-4E8F-5C17-643C-DCFD9E472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EC65E-CD9E-CB36-7BE1-0F7ADF6D4B39}"/>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E55DF331-3528-2B7C-86CE-F0B329BCECC7}"/>
              </a:ext>
            </a:extLst>
          </p:cNvPr>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607853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EECF-BC2B-A29E-648C-F44FDEA96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BDCAE-BA43-D64F-04A9-BD9B1F553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DDA2F-3453-2986-67A0-FF58E20FB515}"/>
              </a:ext>
            </a:extLst>
          </p:cNvPr>
          <p:cNvSpPr>
            <a:spLocks noGrp="1"/>
          </p:cNvSpPr>
          <p:nvPr>
            <p:ph type="body" idx="1"/>
          </p:nvPr>
        </p:nvSpPr>
        <p:spPr/>
        <p:txBody>
          <a:bodyPr/>
          <a:lstStyle/>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58A1D84E-1A4B-00D9-8B2E-53BAF6B35281}"/>
              </a:ext>
            </a:extLst>
          </p:cNvPr>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2045422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4DC8-04A1-38E5-7ADE-81FC40392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6E64D-51A7-6AB1-F2E2-EE59A5DCF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F07A2-5C7C-509B-74C8-D34B89DFCBDA}"/>
              </a:ext>
            </a:extLst>
          </p:cNvPr>
          <p:cNvSpPr>
            <a:spLocks noGrp="1"/>
          </p:cNvSpPr>
          <p:nvPr>
            <p:ph type="body" idx="1"/>
          </p:nvPr>
        </p:nvSpPr>
        <p:spPr/>
        <p:txBody>
          <a:bodyPr/>
          <a:lstStyle/>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WSJ editors, “</a:t>
            </a:r>
            <a:r>
              <a:rPr lang="en-US" b="0" dirty="0">
                <a:effectLst/>
                <a:latin typeface="var(--typography-headline-opinion-xxl-font-family)"/>
              </a:rPr>
              <a:t>Trump’s Tariffs Will Punish Michigan,” WSJ, Feb 25,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var(--typography-headline-opinion-xxl-font-family)"/>
              </a:rPr>
              <a:t>https://</a:t>
            </a:r>
            <a:r>
              <a:rPr lang="en-US" b="0" dirty="0" err="1">
                <a:effectLst/>
                <a:latin typeface="var(--typography-headline-opinion-xxl-font-family)"/>
              </a:rPr>
              <a:t>www.wsj.com</a:t>
            </a:r>
            <a:r>
              <a:rPr lang="en-US" b="0" dirty="0">
                <a:effectLst/>
                <a:latin typeface="var(--typography-headline-opinion-xxl-font-family)"/>
              </a:rPr>
              <a:t>/opinion/trump-tariffs-american-auto-industry-anderson-economic-group-canada-mexico-7beb200a?mod=</a:t>
            </a:r>
            <a:r>
              <a:rPr lang="en-US" b="0" dirty="0" err="1">
                <a:effectLst/>
                <a:latin typeface="var(--typography-headline-opinion-xxl-font-family)"/>
              </a:rPr>
              <a:t>itp_wsj</a:t>
            </a:r>
            <a:endParaRPr lang="en-US" b="0" dirty="0">
              <a:effectLst/>
              <a:latin typeface="var(--typography-headline-opinion-xxl-font-famil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latin typeface="var(--typography-headline-opinion-xxl-font-family)"/>
            </a:endParaRPr>
          </a:p>
          <a:p>
            <a:endParaRPr lang="en-US" dirty="0"/>
          </a:p>
        </p:txBody>
      </p:sp>
      <p:sp>
        <p:nvSpPr>
          <p:cNvPr id="4" name="Slide Number Placeholder 3">
            <a:extLst>
              <a:ext uri="{FF2B5EF4-FFF2-40B4-BE49-F238E27FC236}">
                <a16:creationId xmlns:a16="http://schemas.microsoft.com/office/drawing/2014/main" id="{0DE83A4B-F505-AF43-BCD2-9A98CC58922D}"/>
              </a:ext>
            </a:extLst>
          </p:cNvPr>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407245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91828-56F1-2843-AF31-96EEDEE0373A}" type="slidenum">
              <a:rPr lang="en-US"/>
              <a:pPr/>
              <a:t>5</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dirty="0"/>
              <a:t>Source:  Don’t know</a:t>
            </a:r>
          </a:p>
        </p:txBody>
      </p:sp>
    </p:spTree>
    <p:extLst>
      <p:ext uri="{BB962C8B-B14F-4D97-AF65-F5344CB8AC3E}">
        <p14:creationId xmlns:p14="http://schemas.microsoft.com/office/powerpoint/2010/main" val="4174709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83CB-9D86-744A-F141-1D4873F83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B9048-A80D-936E-F689-0C321E851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CEF87-EC42-1FA2-9E24-97225A05CC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404040"/>
                </a:solidFill>
                <a:effectLst/>
                <a:latin typeface="knowledge-medium"/>
                <a:hlinkClick r:id="rId3"/>
              </a:rPr>
              <a:t>David Lawder</a:t>
            </a:r>
            <a:r>
              <a:rPr lang="en-US" b="0" i="0" u="none" strike="noStrike" dirty="0">
                <a:solidFill>
                  <a:srgbClr val="404040"/>
                </a:solidFill>
                <a:effectLst/>
                <a:latin typeface="var(--tr-font-regular)"/>
              </a:rPr>
              <a:t>, </a:t>
            </a:r>
            <a:r>
              <a:rPr lang="en-US" b="0" i="0" u="none" strike="noStrike" dirty="0">
                <a:solidFill>
                  <a:srgbClr val="404040"/>
                </a:solidFill>
                <a:effectLst/>
                <a:latin typeface="knowledge-medium"/>
                <a:hlinkClick r:id="rId4"/>
              </a:rPr>
              <a:t>Helen Reid</a:t>
            </a:r>
            <a:r>
              <a:rPr lang="en-US" b="0" i="0" u="none" strike="noStrike" dirty="0">
                <a:solidFill>
                  <a:srgbClr val="404040"/>
                </a:solidFill>
                <a:effectLst/>
                <a:latin typeface="var(--tr-font-regular)"/>
              </a:rPr>
              <a:t>, </a:t>
            </a:r>
            <a:r>
              <a:rPr lang="en-US" b="0" i="0" u="none" strike="noStrike" dirty="0">
                <a:solidFill>
                  <a:srgbClr val="404040"/>
                </a:solidFill>
                <a:effectLst/>
                <a:latin typeface="knowledge-medium"/>
                <a:hlinkClick r:id="rId5"/>
              </a:rPr>
              <a:t>Lisa Baertlein</a:t>
            </a:r>
            <a:r>
              <a:rPr lang="en-US" b="0" i="0" u="none" strike="noStrike" dirty="0">
                <a:solidFill>
                  <a:srgbClr val="404040"/>
                </a:solidFill>
                <a:effectLst/>
                <a:latin typeface="var(--tr-font-regular)"/>
              </a:rPr>
              <a:t> and </a:t>
            </a:r>
            <a:r>
              <a:rPr lang="en-US" b="0" i="0" u="none" strike="noStrike" dirty="0">
                <a:solidFill>
                  <a:srgbClr val="404040"/>
                </a:solidFill>
                <a:effectLst/>
                <a:latin typeface="knowledge-medium"/>
                <a:hlinkClick r:id="rId6"/>
              </a:rPr>
              <a:t>Lisa Barrington</a:t>
            </a:r>
            <a:r>
              <a:rPr lang="en-US" b="0" i="0" u="none" strike="noStrike" dirty="0">
                <a:solidFill>
                  <a:srgbClr val="404040"/>
                </a:solidFill>
                <a:effectLst/>
                <a:latin typeface="knowledge-medium"/>
              </a:rPr>
              <a:t>, “</a:t>
            </a:r>
            <a:r>
              <a:rPr lang="en-US" b="0" i="0" u="none" strike="noStrike" dirty="0">
                <a:solidFill>
                  <a:srgbClr val="404040"/>
                </a:solidFill>
                <a:effectLst/>
                <a:latin typeface="var(--tr-font-medium)"/>
              </a:rPr>
              <a:t>Trump pauses de minimis repeal as packages pile up at US customs</a:t>
            </a:r>
          </a:p>
          <a:p>
            <a:r>
              <a:rPr lang="en-US" dirty="0"/>
              <a:t>“ Reuters, Feb 7, 2025</a:t>
            </a:r>
          </a:p>
          <a:p>
            <a:r>
              <a:rPr lang="en-US" dirty="0"/>
              <a:t>https://</a:t>
            </a:r>
            <a:r>
              <a:rPr lang="en-US" dirty="0" err="1"/>
              <a:t>www.reuters.com</a:t>
            </a:r>
            <a:r>
              <a:rPr lang="en-US" dirty="0"/>
              <a:t>/business/trump-signs-order-delaying-tariffs-de-minimis-imports-china-2025-02-07/</a:t>
            </a:r>
          </a:p>
          <a:p>
            <a:endParaRPr lang="en-US" i="0" dirty="0"/>
          </a:p>
          <a:p>
            <a:endParaRPr lang="en-US" dirty="0"/>
          </a:p>
        </p:txBody>
      </p:sp>
      <p:sp>
        <p:nvSpPr>
          <p:cNvPr id="4" name="Slide Number Placeholder 3">
            <a:extLst>
              <a:ext uri="{FF2B5EF4-FFF2-40B4-BE49-F238E27FC236}">
                <a16:creationId xmlns:a16="http://schemas.microsoft.com/office/drawing/2014/main" id="{53F1B201-304A-FB5B-8D52-F9FA15EAC940}"/>
              </a:ext>
            </a:extLst>
          </p:cNvPr>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1739188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B2517-DA19-BD29-954B-D30EA358E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852E9-519E-F135-ADF8-0A5D117BC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89137-A271-1BDB-80AD-58B78331E6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BBC Reith Sans"/>
              </a:rPr>
              <a:t>Nomia Iqbal, João da Silva &amp; Michael Race, “</a:t>
            </a:r>
            <a:r>
              <a:rPr lang="en-US" b="0" i="0" u="none" strike="noStrike" dirty="0">
                <a:solidFill>
                  <a:srgbClr val="202224"/>
                </a:solidFill>
                <a:effectLst/>
                <a:latin typeface="BBC Reith Serif"/>
              </a:rPr>
              <a:t>EU tariffs 'pretty soon' but UK can be worked out – Trump” BBC Feb 3, 2025</a:t>
            </a:r>
            <a:endParaRPr lang="en-US" i="0" dirty="0"/>
          </a:p>
          <a:p>
            <a:r>
              <a:rPr lang="en-US" dirty="0"/>
              <a:t>https://</a:t>
            </a:r>
            <a:r>
              <a:rPr lang="en-US" dirty="0" err="1"/>
              <a:t>www.bbc.com</a:t>
            </a:r>
            <a:r>
              <a:rPr lang="en-US" dirty="0"/>
              <a:t>/news/articles/cn4zgx808g7o</a:t>
            </a:r>
          </a:p>
        </p:txBody>
      </p:sp>
      <p:sp>
        <p:nvSpPr>
          <p:cNvPr id="4" name="Slide Number Placeholder 3">
            <a:extLst>
              <a:ext uri="{FF2B5EF4-FFF2-40B4-BE49-F238E27FC236}">
                <a16:creationId xmlns:a16="http://schemas.microsoft.com/office/drawing/2014/main" id="{DB82AE62-A30D-0F49-19D4-8436A677FCD4}"/>
              </a:ext>
            </a:extLst>
          </p:cNvPr>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1375234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EDAA-43A2-0C6E-954F-E02980AC1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56961-A28A-3E09-3EB8-227B3795D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3C2B8-201B-E244-8EE3-377C3A8041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effectLst/>
                <a:latin typeface="nyt-franklin"/>
                <a:hlinkClick r:id="rId3"/>
              </a:rPr>
              <a:t>Lydia DePillis</a:t>
            </a:r>
            <a:r>
              <a:rPr lang="en-US" b="1" i="0" u="none" strike="noStrike" dirty="0">
                <a:effectLst/>
                <a:latin typeface="nyt-franklin"/>
              </a:rPr>
              <a:t>, “</a:t>
            </a:r>
            <a:r>
              <a:rPr lang="en-US" b="1" i="1" dirty="0">
                <a:effectLst/>
                <a:latin typeface="nyt-cheltenham"/>
              </a:rPr>
              <a:t>Is It Made of Metal? It Could Get More Expensive Under Trump’s Latest Tariffs.” New York Times, February 11,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latin typeface="nyt-cheltenham"/>
              </a:rPr>
              <a:t>https://</a:t>
            </a:r>
            <a:r>
              <a:rPr lang="en-US" b="1" i="1" dirty="0" err="1">
                <a:effectLst/>
                <a:latin typeface="nyt-cheltenham"/>
              </a:rPr>
              <a:t>www.nytimes.com</a:t>
            </a:r>
            <a:r>
              <a:rPr lang="en-US" b="1" i="1" dirty="0">
                <a:effectLst/>
                <a:latin typeface="nyt-cheltenham"/>
              </a:rPr>
              <a:t>/2025/02/11/business/economy/tariffs-steel-aluminum-</a:t>
            </a:r>
            <a:r>
              <a:rPr lang="en-US" b="1" i="1" dirty="0" err="1">
                <a:effectLst/>
                <a:latin typeface="nyt-cheltenham"/>
              </a:rPr>
              <a:t>manufacturing.html</a:t>
            </a:r>
            <a:endParaRPr lang="en-US" b="1" i="1" dirty="0">
              <a:effectLst/>
              <a:latin typeface="nyt-cheltenha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D3B095E-B2A9-816B-4896-10F292D34D59}"/>
              </a:ext>
            </a:extLst>
          </p:cNvPr>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644210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FC962-CB8A-664C-0BBC-FE6E2746D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D18C3-9F60-FCE3-0BDB-855683954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F247E-5CC4-1ADA-99F1-0623076124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effectLst/>
                <a:latin typeface="nyt-franklin"/>
                <a:hlinkClick r:id="rId3"/>
              </a:rPr>
              <a:t>Ana Swanson</a:t>
            </a:r>
            <a:r>
              <a:rPr lang="en-US" b="1" i="0" u="none" strike="noStrike" dirty="0">
                <a:effectLst/>
                <a:latin typeface="nyt-franklin"/>
              </a:rPr>
              <a:t>, “</a:t>
            </a:r>
            <a:r>
              <a:rPr lang="en-US" b="1" i="0" dirty="0">
                <a:effectLst/>
                <a:latin typeface="nyt-cheltenham"/>
              </a:rPr>
              <a:t>Trump Says He’ll Rework Global Trading Relations With ‘Reciprocal’ Tariffs,” New York Time, Feb, 13,,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nyt-cheltenham"/>
              </a:rPr>
              <a:t>https://</a:t>
            </a:r>
            <a:r>
              <a:rPr lang="en-US" b="1" i="0" dirty="0" err="1">
                <a:effectLst/>
                <a:latin typeface="nyt-cheltenham"/>
              </a:rPr>
              <a:t>www.nytimes.com</a:t>
            </a:r>
            <a:r>
              <a:rPr lang="en-US" b="1" i="0" dirty="0">
                <a:effectLst/>
                <a:latin typeface="nyt-cheltenham"/>
              </a:rPr>
              <a:t>/2025/02/13/us/politics/trump-</a:t>
            </a:r>
            <a:r>
              <a:rPr lang="en-US" b="1" i="0" dirty="0" err="1">
                <a:effectLst/>
                <a:latin typeface="nyt-cheltenham"/>
              </a:rPr>
              <a:t>tariffs.html</a:t>
            </a:r>
            <a:endParaRPr lang="en-US" b="1" i="0" dirty="0">
              <a:effectLst/>
              <a:latin typeface="nyt-cheltenha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1DBDD03-D64C-6BE5-7936-D92B591608E9}"/>
              </a:ext>
            </a:extLst>
          </p:cNvPr>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792834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7E6D9-3074-FE85-4809-39C6AAC18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0A5A5-0D81-A02B-CBAE-2A3DCD0F2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41CB6-1A17-9CA8-8FC2-0664A90B20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33302E"/>
                </a:solidFill>
                <a:effectLst/>
                <a:latin typeface="MetricWeb"/>
                <a:hlinkClick r:id="rId3"/>
              </a:rPr>
              <a:t>Myles McCormick</a:t>
            </a:r>
            <a:r>
              <a:rPr lang="en-US" b="1" i="0" u="none" strike="noStrike" dirty="0">
                <a:solidFill>
                  <a:srgbClr val="33302E"/>
                </a:solidFill>
                <a:effectLst/>
                <a:latin typeface="MetricWeb"/>
              </a:rPr>
              <a:t>, “</a:t>
            </a:r>
            <a:r>
              <a:rPr lang="en-US" b="0" i="0" dirty="0">
                <a:solidFill>
                  <a:srgbClr val="000000"/>
                </a:solidFill>
                <a:effectLst/>
                <a:latin typeface="FinancierDisplayWeb"/>
              </a:rPr>
              <a:t>Donald Trump considers 25% tariff on imported cars,” Financial Times, February 18,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FinancierDisplayWeb"/>
              </a:rPr>
              <a:t>https://</a:t>
            </a:r>
            <a:r>
              <a:rPr lang="en-US" b="0" i="0" dirty="0" err="1">
                <a:solidFill>
                  <a:srgbClr val="000000"/>
                </a:solidFill>
                <a:effectLst/>
                <a:latin typeface="FinancierDisplayWeb"/>
              </a:rPr>
              <a:t>www.ft.com</a:t>
            </a:r>
            <a:r>
              <a:rPr lang="en-US" b="0" i="0" dirty="0">
                <a:solidFill>
                  <a:srgbClr val="000000"/>
                </a:solidFill>
                <a:effectLst/>
                <a:latin typeface="FinancierDisplayWeb"/>
              </a:rPr>
              <a:t>/content/3645b83e-75b8-4eb0-b027-d6ef0fda7b5f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FinancierDisplay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C2D7098-6A2F-735C-358F-4FC81E24FD12}"/>
              </a:ext>
            </a:extLst>
          </p:cNvPr>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713818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4D5CD-686A-1AA4-8535-EC3661179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6292C-C596-BC9B-54BD-E11DD2080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390CC-9BEE-57DC-6D96-249D0A1991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990F3D"/>
                </a:solidFill>
                <a:effectLst/>
                <a:latin typeface="MetricWeb"/>
                <a:hlinkClick r:id="rId3"/>
              </a:rPr>
              <a:t>Myles McCormick</a:t>
            </a:r>
            <a:r>
              <a:rPr lang="en-US" b="0" i="0" dirty="0">
                <a:solidFill>
                  <a:srgbClr val="33302E"/>
                </a:solidFill>
                <a:effectLst/>
                <a:latin typeface="MetricWeb"/>
              </a:rPr>
              <a:t> and </a:t>
            </a:r>
            <a:r>
              <a:rPr lang="en-US" b="1" i="0" u="none" strike="noStrike" dirty="0">
                <a:solidFill>
                  <a:srgbClr val="33302E"/>
                </a:solidFill>
                <a:effectLst/>
                <a:latin typeface="MetricWeb"/>
                <a:hlinkClick r:id="rId4"/>
              </a:rPr>
              <a:t>Demetri Sevastopulo</a:t>
            </a:r>
            <a:r>
              <a:rPr lang="en-US" b="1" i="0" u="none" strike="noStrike" dirty="0">
                <a:solidFill>
                  <a:srgbClr val="33302E"/>
                </a:solidFill>
                <a:effectLst/>
                <a:latin typeface="MetricWeb"/>
              </a:rPr>
              <a:t>, “</a:t>
            </a:r>
            <a:r>
              <a:rPr lang="en-US" b="0" i="0" dirty="0">
                <a:solidFill>
                  <a:srgbClr val="000000"/>
                </a:solidFill>
                <a:effectLst/>
                <a:latin typeface="FinancierDisplayWeb"/>
              </a:rPr>
              <a:t>Donald Trump considers tariffs to counter digital services taxes on Big Tech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FT 2/21/25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www.ft.com</a:t>
            </a:r>
            <a:r>
              <a:rPr lang="en-US" dirty="0"/>
              <a:t>/content/558b5a20-c25e-483d-8fdc-bbfd2923afd1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CAD2CB2-B6CB-F519-40AE-6CECFEF422C5}"/>
              </a:ext>
            </a:extLst>
          </p:cNvPr>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979939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169E-64CD-C1B1-89D7-EFDA972DB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1BD1C-7C8D-0870-23A4-95E10DB17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4DF23-8CF5-75B0-AD68-F7FC263BBC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33302E"/>
                </a:solidFill>
                <a:effectLst/>
                <a:latin typeface="MetricWeb"/>
                <a:hlinkClick r:id="rId3"/>
              </a:rPr>
              <a:t>Myles McCormick</a:t>
            </a:r>
            <a:r>
              <a:rPr lang="en-US" b="1" i="0" u="none" strike="noStrike" dirty="0">
                <a:solidFill>
                  <a:srgbClr val="33302E"/>
                </a:solidFill>
                <a:effectLst/>
                <a:latin typeface="MetricWeb"/>
              </a:rPr>
              <a:t>, “</a:t>
            </a:r>
            <a:r>
              <a:rPr lang="en-US" b="0" i="0" dirty="0">
                <a:solidFill>
                  <a:srgbClr val="000000"/>
                </a:solidFill>
                <a:effectLst/>
                <a:latin typeface="FinancierDisplayWeb"/>
              </a:rPr>
              <a:t>US orders probe into copper dumping, opening door to new tariffs,” </a:t>
            </a:r>
            <a:r>
              <a:rPr lang="en-US" b="0" i="0" dirty="0" err="1">
                <a:solidFill>
                  <a:srgbClr val="000000"/>
                </a:solidFill>
                <a:effectLst/>
                <a:latin typeface="FinancierDisplayWeb"/>
              </a:rPr>
              <a:t>Finsncial</a:t>
            </a:r>
            <a:r>
              <a:rPr lang="en-US" b="0" i="0" dirty="0">
                <a:solidFill>
                  <a:srgbClr val="000000"/>
                </a:solidFill>
                <a:effectLst/>
                <a:latin typeface="FinancierDisplayWeb"/>
              </a:rPr>
              <a:t> Times, Feb 25,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FinancierDisplayWeb"/>
              </a:rPr>
              <a:t>https://</a:t>
            </a:r>
            <a:r>
              <a:rPr lang="en-US" b="0" i="0" dirty="0" err="1">
                <a:solidFill>
                  <a:srgbClr val="000000"/>
                </a:solidFill>
                <a:effectLst/>
                <a:latin typeface="FinancierDisplayWeb"/>
              </a:rPr>
              <a:t>www.ft.com</a:t>
            </a:r>
            <a:r>
              <a:rPr lang="en-US" b="0" i="0">
                <a:solidFill>
                  <a:srgbClr val="000000"/>
                </a:solidFill>
                <a:effectLst/>
                <a:latin typeface="FinancierDisplayWeb"/>
              </a:rPr>
              <a:t>/content/fd1f5a11-4e67-4fd5-9e08-da997a2efcde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FinancierDisplay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6935750-1D45-C4DD-7CB4-2EB4325A0D8C}"/>
              </a:ext>
            </a:extLst>
          </p:cNvPr>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643148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3638-4EE4-3D44-E9FA-895F5D565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FCE96-E818-742A-6196-7FD6C355F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B24AB-9FE4-6D3D-2140-5466B7CF6ED8}"/>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r>
              <a:rPr lang="en-US" dirty="0"/>
              <a:t>Beattie, “Where Trump will go with his plans on trade,” FT, 11/18/24</a:t>
            </a:r>
          </a:p>
          <a:p>
            <a:r>
              <a:rPr lang="en-US" dirty="0"/>
              <a:t>https://</a:t>
            </a:r>
            <a:r>
              <a:rPr lang="en-US" dirty="0" err="1"/>
              <a:t>www.ft.com</a:t>
            </a:r>
            <a:r>
              <a:rPr lang="en-US" dirty="0"/>
              <a:t>/content/afab0fab-524b-4845-addd-bcffbe6b0b22</a:t>
            </a:r>
          </a:p>
          <a:p>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4292FB27-2DF0-300F-5208-662EBAF3599D}"/>
              </a:ext>
            </a:extLst>
          </p:cNvPr>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818507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F4CA-F603-C517-FD60-07F07C156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A9E54-8C16-558D-6735-3B7916AC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3E8C1-A232-1898-EC4E-F401F62F63FC}"/>
              </a:ext>
            </a:extLst>
          </p:cNvPr>
          <p:cNvSpPr>
            <a:spLocks noGrp="1"/>
          </p:cNvSpPr>
          <p:nvPr>
            <p:ph type="body" idx="1"/>
          </p:nvPr>
        </p:nvSpPr>
        <p:spPr/>
        <p:txBody>
          <a:bodyPr/>
          <a:lstStyle/>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8FEDE184-8D9C-B63B-C871-FB140A28F260}"/>
              </a:ext>
            </a:extLst>
          </p:cNvPr>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258121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DFB94-0A7C-AF57-EADC-1BE979D4E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E1045-5E80-E225-0E26-A3B49CA70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EDB00-CE67-7D49-43ED-F20CE533AE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var(--wp--custom--typography--heading-1--font-family)"/>
              </a:rPr>
              <a:t>Fact Sheet: President Donald J. Trump Imposes Tariffs on Imports from Canada, Mexico and China, Feb 1,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var(--wp--custom--typography--heading-1--font-family)"/>
              </a:rPr>
              <a:t>https://</a:t>
            </a:r>
            <a:r>
              <a:rPr lang="en-US" b="1" i="0" dirty="0" err="1">
                <a:solidFill>
                  <a:srgbClr val="FFFFFF"/>
                </a:solidFill>
                <a:effectLst/>
                <a:latin typeface="var(--wp--custom--typography--heading-1--font-family)"/>
              </a:rPr>
              <a:t>www.whitehouse.gov</a:t>
            </a:r>
            <a:r>
              <a:rPr lang="en-US" b="1" i="0" dirty="0">
                <a:solidFill>
                  <a:srgbClr val="FFFFFF"/>
                </a:solidFill>
                <a:effectLst/>
                <a:latin typeface="var(--wp--custom--typography--heading-1--font-family)"/>
              </a:rPr>
              <a:t>/fact-sheets/2025/02/fact-sheet-president-donald-j-trump-imposes-tariffs-on-imports-from-canada-mexico-and-china/</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2CAB3C63-4DDB-2CC9-37CF-D5CA8EE33C2F}"/>
              </a:ext>
            </a:extLst>
          </p:cNvPr>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134879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436-CBBB-046D-AE7E-49F7375DC0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42628CA-71A1-97A7-578F-4CC1E37F6833}"/>
              </a:ext>
            </a:extLst>
          </p:cNvPr>
          <p:cNvSpPr>
            <a:spLocks noGrp="1" noChangeArrowheads="1"/>
          </p:cNvSpPr>
          <p:nvPr>
            <p:ph type="sldNum" sz="quarter" idx="5"/>
          </p:nvPr>
        </p:nvSpPr>
        <p:spPr>
          <a:ln/>
        </p:spPr>
        <p:txBody>
          <a:bodyPr/>
          <a:lstStyle/>
          <a:p>
            <a:fld id="{73F91828-56F1-2843-AF31-96EEDEE0373A}" type="slidenum">
              <a:rPr lang="en-US"/>
              <a:pPr/>
              <a:t>6</a:t>
            </a:fld>
            <a:endParaRPr lang="en-US"/>
          </a:p>
        </p:txBody>
      </p:sp>
      <p:sp>
        <p:nvSpPr>
          <p:cNvPr id="240642" name="Rectangle 2">
            <a:extLst>
              <a:ext uri="{FF2B5EF4-FFF2-40B4-BE49-F238E27FC236}">
                <a16:creationId xmlns:a16="http://schemas.microsoft.com/office/drawing/2014/main" id="{C1C9FA73-C9BB-2B7C-2B30-9CE8CE500E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B475EC3B-90CA-0548-98CE-8FBF69BDEEBA}"/>
              </a:ext>
            </a:extLst>
          </p:cNvPr>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76261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3019654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1215835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Bloomberg Supply Lines, 11/14/24</a:t>
            </a:r>
          </a:p>
          <a:p>
            <a:r>
              <a:rPr lang="en-US" dirty="0"/>
              <a:t>https://</a:t>
            </a:r>
            <a:r>
              <a:rPr lang="en-US" dirty="0" err="1"/>
              <a:t>mail.google.com</a:t>
            </a:r>
            <a:r>
              <a:rPr lang="en-US" dirty="0"/>
              <a:t>/mail/u/0/?</a:t>
            </a:r>
            <a:r>
              <a:rPr lang="en-US" dirty="0" err="1"/>
              <a:t>shva</a:t>
            </a:r>
            <a:r>
              <a:rPr lang="en-US" dirty="0"/>
              <a:t>=1#inbox/</a:t>
            </a:r>
            <a:r>
              <a:rPr lang="en-US" dirty="0" err="1"/>
              <a:t>FMfcgzQXKDfRqwmLlHHMJDDlWNpqbKTq</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64461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358538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C6638-721D-BE62-6E79-F3B60904D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64F05-F65D-1A51-CF34-018C26BFE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C3052-1065-A0CA-E3C4-36830563A0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C14677-2D5F-F872-A1C0-7AFF574C7F15}"/>
              </a:ext>
            </a:extLst>
          </p:cNvPr>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2601813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65817-A35C-681E-ACAE-412AE10D0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B1BFF-E008-3C55-D0FF-C23601685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08E8E-8AA6-19F2-E117-F91CFACDD3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17F9E4-A7CC-A0AA-1F79-35DB0ABF1A02}"/>
              </a:ext>
            </a:extLst>
          </p:cNvPr>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1080124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B0C8-A1F9-738C-6319-04AFB422C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BC881-9D59-E3C5-3F47-2C527328E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FAAAF-8248-64D9-199F-C9625D017E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p:txBody>
      </p:sp>
      <p:sp>
        <p:nvSpPr>
          <p:cNvPr id="4" name="Slide Number Placeholder 3">
            <a:extLst>
              <a:ext uri="{FF2B5EF4-FFF2-40B4-BE49-F238E27FC236}">
                <a16:creationId xmlns:a16="http://schemas.microsoft.com/office/drawing/2014/main" id="{DA8C12B9-848F-067E-C17F-634EEF740245}"/>
              </a:ext>
            </a:extLst>
          </p:cNvPr>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3906758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E72E-E445-7813-CF5F-5F58BAF3F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BD40F-DB31-DA79-D30F-DA7CA5EA9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2011B-D243-335D-6FEE-219357D1AE15}"/>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224F67D-56DE-3446-E83A-34C527CC0F7D}"/>
              </a:ext>
            </a:extLst>
          </p:cNvPr>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678252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DFB2-6D5E-4521-5AE8-184D4A38E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30EBC-24F8-6BB7-0C7E-85427B4ED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95017-F645-0C8D-DA27-3459DE3478C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09783749-5F9C-F1CB-E385-954058405133}"/>
              </a:ext>
            </a:extLst>
          </p:cNvPr>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3011048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795A-81D1-48E7-2901-ED8E778F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41648-1C30-5109-A258-75B17D053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62135-E3F2-0723-AAC9-25A87A8686E3}"/>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CB4A3E4A-A5DE-31DE-C950-94BF98DE51FC}"/>
              </a:ext>
            </a:extLst>
          </p:cNvPr>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218396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5811-D430-C6E6-4E1C-7EEA300C369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63BA025-9245-D0FC-CC38-DAB1806E92B3}"/>
              </a:ext>
            </a:extLst>
          </p:cNvPr>
          <p:cNvSpPr>
            <a:spLocks noGrp="1" noChangeArrowheads="1"/>
          </p:cNvSpPr>
          <p:nvPr>
            <p:ph type="sldNum" sz="quarter" idx="5"/>
          </p:nvPr>
        </p:nvSpPr>
        <p:spPr>
          <a:ln/>
        </p:spPr>
        <p:txBody>
          <a:bodyPr/>
          <a:lstStyle/>
          <a:p>
            <a:fld id="{73F91828-56F1-2843-AF31-96EEDEE0373A}" type="slidenum">
              <a:rPr lang="en-US"/>
              <a:pPr/>
              <a:t>7</a:t>
            </a:fld>
            <a:endParaRPr lang="en-US"/>
          </a:p>
        </p:txBody>
      </p:sp>
      <p:sp>
        <p:nvSpPr>
          <p:cNvPr id="240642" name="Rectangle 2">
            <a:extLst>
              <a:ext uri="{FF2B5EF4-FFF2-40B4-BE49-F238E27FC236}">
                <a16:creationId xmlns:a16="http://schemas.microsoft.com/office/drawing/2014/main" id="{BE243906-2FA0-555A-59A5-C18E449D3C4A}"/>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03440EB-C980-6FC0-2E5C-8E5EC83172B5}"/>
              </a:ext>
            </a:extLst>
          </p:cNvPr>
          <p:cNvSpPr>
            <a:spLocks noGrp="1" noChangeArrowheads="1"/>
          </p:cNvSpPr>
          <p:nvPr>
            <p:ph type="body" idx="1"/>
          </p:nvPr>
        </p:nvSpPr>
        <p:spPr/>
        <p:txBody>
          <a:bodyPr/>
          <a:lstStyle/>
          <a:p>
            <a:r>
              <a:rPr lang="en-US" dirty="0"/>
              <a:t>Economist, “Prepare for battle:  Will Elon Musk dominate President Trump’s economic policy?” </a:t>
            </a:r>
            <a:r>
              <a:rPr lang="en-US" i="1" dirty="0"/>
              <a:t>Economist</a:t>
            </a:r>
            <a:r>
              <a:rPr lang="en-US" i="0" dirty="0"/>
              <a:t>, January 2, 2025.</a:t>
            </a:r>
          </a:p>
          <a:p>
            <a:r>
              <a:rPr lang="en-US" dirty="0"/>
              <a:t>https://</a:t>
            </a:r>
            <a:r>
              <a:rPr lang="en-US" dirty="0" err="1"/>
              <a:t>www.economist.com</a:t>
            </a:r>
            <a:r>
              <a:rPr lang="en-US" dirty="0"/>
              <a:t>/finance-and-economics/2025/01/02/will-</a:t>
            </a:r>
            <a:r>
              <a:rPr lang="en-US" dirty="0" err="1"/>
              <a:t>elon</a:t>
            </a:r>
            <a:r>
              <a:rPr lang="en-US" dirty="0"/>
              <a:t>-musk-dominate-president-trumps-economic-policy</a:t>
            </a:r>
            <a:endParaRPr lang="en-US" i="0" dirty="0"/>
          </a:p>
          <a:p>
            <a:endParaRPr lang="en-US" dirty="0"/>
          </a:p>
        </p:txBody>
      </p:sp>
    </p:spTree>
    <p:extLst>
      <p:ext uri="{BB962C8B-B14F-4D97-AF65-F5344CB8AC3E}">
        <p14:creationId xmlns:p14="http://schemas.microsoft.com/office/powerpoint/2010/main" val="3943674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FB51-064D-608A-E970-7A8253D4A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85C8C-B6A0-1F6E-E633-557BFDFE8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FABB5-9CC2-1FE9-DDA4-0D8A86347E11}"/>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F37836DE-1569-F71D-E7ED-C44CE68697C1}"/>
              </a:ext>
            </a:extLst>
          </p:cNvPr>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1023615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63D22-358D-8C03-12A9-1DCDC3CF7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1D887-633B-BA67-7A8C-D3B995E54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1D252-94DF-467B-0B55-2852BB9E5FB5}"/>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8C02715A-29BC-CBBB-9A48-50B8DFFD9B4D}"/>
              </a:ext>
            </a:extLst>
          </p:cNvPr>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6143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21D92-51AC-767D-ABC6-56893B59A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C15CE-C12D-29A1-F4F3-58AF43051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0B78D-8B3E-06CD-32EB-5E535C4883F6}"/>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4531B7BC-7A6A-B7FE-423C-40E1930D9379}"/>
              </a:ext>
            </a:extLst>
          </p:cNvPr>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1932320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5FE2-7603-184D-2160-F28866EF4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E5C01-C73D-9888-D04C-2A07EB650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5E82B-6CE1-1873-A24B-6407A9B5AEF7}"/>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6747D214-DEDC-8939-817E-4F37F5766A16}"/>
              </a:ext>
            </a:extLst>
          </p:cNvPr>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1349433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9E24-F213-545C-562C-159D4C210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679C4-9B31-1D5A-FDE9-164A786D8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899F3-618B-0372-2883-751B048FF29A}"/>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67F442B9-D735-1CD1-5B0F-53D4A1E2F17F}"/>
              </a:ext>
            </a:extLst>
          </p:cNvPr>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1318153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5E22-50F4-6EB4-E97B-19155E1E2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BEE32-697E-276E-93C3-8C89E342A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E8B1F-0F28-05D2-25F5-99D0A5F53815}"/>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557EED5A-B448-B4B5-33D3-4C5789BABC83}"/>
              </a:ext>
            </a:extLst>
          </p:cNvPr>
          <p:cNvSpPr>
            <a:spLocks noGrp="1"/>
          </p:cNvSpPr>
          <p:nvPr>
            <p:ph type="sldNum" sz="quarter" idx="5"/>
          </p:nvPr>
        </p:nvSpPr>
        <p:spPr/>
        <p:txBody>
          <a:bodyPr/>
          <a:lstStyle/>
          <a:p>
            <a:fld id="{39F294D8-753E-E842-8CF8-893A8D4FD7E5}" type="slidenum">
              <a:rPr lang="en-US" smtClean="0"/>
              <a:t>61</a:t>
            </a:fld>
            <a:endParaRPr lang="en-US"/>
          </a:p>
        </p:txBody>
      </p:sp>
    </p:spTree>
    <p:extLst>
      <p:ext uri="{BB962C8B-B14F-4D97-AF65-F5344CB8AC3E}">
        <p14:creationId xmlns:p14="http://schemas.microsoft.com/office/powerpoint/2010/main" val="3123082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7715-456B-8D07-1939-88E5B82FE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51670-4647-5C08-F7B5-447FAD411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24CCE-6417-82B5-9A9E-D9A81FF96996}"/>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A71C9D9D-48BB-92A8-9BDD-2DBEB499B39C}"/>
              </a:ext>
            </a:extLst>
          </p:cNvPr>
          <p:cNvSpPr>
            <a:spLocks noGrp="1"/>
          </p:cNvSpPr>
          <p:nvPr>
            <p:ph type="sldNum" sz="quarter" idx="5"/>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479307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2FD2-7154-4FE6-EED5-2F898359B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11303-3BC8-0160-0D68-5EE2F5F54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5A990-6518-6A26-E80E-3C59805487EC}"/>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CC0F870D-B37E-3A91-A23A-4F0204227B24}"/>
              </a:ext>
            </a:extLst>
          </p:cNvPr>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193342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DA2E-EAAB-3EF3-5D11-4434BDA4B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F130B-D2BF-DB91-2B88-E25C4A74D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6B933-0049-806F-0FAA-DCB6EC39679B}"/>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E17EC2A7-2A91-336D-400D-AABBA51ECE1A}"/>
              </a:ext>
            </a:extLst>
          </p:cNvPr>
          <p:cNvSpPr>
            <a:spLocks noGrp="1"/>
          </p:cNvSpPr>
          <p:nvPr>
            <p:ph type="sldNum" sz="quarter" idx="5"/>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1183682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5F027-3787-F9F6-BE8F-E2E1756F5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945EC-C36E-B264-2F5F-926A2262C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5796-3A3E-397F-7B39-08EFADECEB64}"/>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577406D-25E8-D2B2-A2AB-0DBEACCADCD0}"/>
              </a:ext>
            </a:extLst>
          </p:cNvPr>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361493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CE9D-F731-7D53-D1EF-81383DC3463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2A7A91-6BE9-2641-F759-130E743E41F9}"/>
              </a:ext>
            </a:extLst>
          </p:cNvPr>
          <p:cNvSpPr>
            <a:spLocks noGrp="1" noChangeArrowheads="1"/>
          </p:cNvSpPr>
          <p:nvPr>
            <p:ph type="sldNum" sz="quarter" idx="5"/>
          </p:nvPr>
        </p:nvSpPr>
        <p:spPr>
          <a:ln/>
        </p:spPr>
        <p:txBody>
          <a:bodyPr/>
          <a:lstStyle/>
          <a:p>
            <a:fld id="{73F91828-56F1-2843-AF31-96EEDEE0373A}" type="slidenum">
              <a:rPr lang="en-US"/>
              <a:pPr/>
              <a:t>10</a:t>
            </a:fld>
            <a:endParaRPr lang="en-US"/>
          </a:p>
        </p:txBody>
      </p:sp>
      <p:sp>
        <p:nvSpPr>
          <p:cNvPr id="240642" name="Rectangle 2">
            <a:extLst>
              <a:ext uri="{FF2B5EF4-FFF2-40B4-BE49-F238E27FC236}">
                <a16:creationId xmlns:a16="http://schemas.microsoft.com/office/drawing/2014/main" id="{0B8C327F-0BA1-7112-ADF3-D1E504526F9E}"/>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0FB23A22-B691-A2C1-93AE-EC7CC4C88732}"/>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61352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F4F8-6F7A-0C0F-3567-88270F3B0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A0B3C-65DD-3D21-C0E3-90DF366A9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9DB78-125A-E07A-2E65-D61287457B01}"/>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B4ECB74C-4173-734E-D338-038669BD4272}"/>
              </a:ext>
            </a:extLst>
          </p:cNvPr>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680543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5FEF-DB49-AF02-96C9-23E6A9CC9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0B5A7-2521-2D2B-0993-4BD6D029C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A2E96-D54A-C41F-C3ED-82550DDF98E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8E6DD139-7DF1-8AFA-F07A-B472449475CD}"/>
              </a:ext>
            </a:extLst>
          </p:cNvPr>
          <p:cNvSpPr>
            <a:spLocks noGrp="1"/>
          </p:cNvSpPr>
          <p:nvPr>
            <p:ph type="sldNum" sz="quarter" idx="5"/>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8706598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2A96-DCFC-72FD-95EC-BC92C019F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3454B-D86C-2B6C-6466-ED87DF92C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0F04A-1C7E-FEBE-86DE-587A8D7E4E7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66ECD8C-A43D-2A34-1C60-B9C07CEFA36A}"/>
              </a:ext>
            </a:extLst>
          </p:cNvPr>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2210972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5353-797C-4720-2C99-C04A8234D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5FD90-1F97-CF03-DADE-684A44182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33E44-3688-560F-A76C-B7F8BC68510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C0C1C0C3-9DB6-343F-3FC9-49AD346534F6}"/>
              </a:ext>
            </a:extLst>
          </p:cNvPr>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995765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0C697-DBF0-C761-349B-3DEE86B42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B9CF0-0DFB-D88C-8A9C-767FAAD63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09A35-2B4C-806A-D6D5-B0A1510FA237}"/>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DD211A9A-836C-8B71-01DA-63D479661EB1}"/>
              </a:ext>
            </a:extLst>
          </p:cNvPr>
          <p:cNvSpPr>
            <a:spLocks noGrp="1"/>
          </p:cNvSpPr>
          <p:nvPr>
            <p:ph type="sldNum" sz="quarter" idx="5"/>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367523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B025C-BF5A-BDDA-8558-3BDC80CB9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D90C7-92CB-43B4-5D33-D6E24853A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93EFC-C263-411E-7168-2B49AC40EFC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5F829AC2-9B22-6EED-8C92-9D2CA61225C1}"/>
              </a:ext>
            </a:extLst>
          </p:cNvPr>
          <p:cNvSpPr>
            <a:spLocks noGrp="1"/>
          </p:cNvSpPr>
          <p:nvPr>
            <p:ph type="sldNum" sz="quarter" idx="5"/>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41818707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292703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3678-652A-595E-28A1-1CE7CE86C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FDD96-2702-2294-ECF6-DD2D1314A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E17DA-A7D6-2C95-8D86-1C20CBF52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BA1BCE5B-DF60-E2F5-6100-FD1AA455C743}"/>
              </a:ext>
            </a:extLst>
          </p:cNvPr>
          <p:cNvSpPr>
            <a:spLocks noGrp="1"/>
          </p:cNvSpPr>
          <p:nvPr>
            <p:ph type="sldNum" sz="quarter" idx="5"/>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3270763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5FB7-DFAB-D301-3BE3-A5711A32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54386-4973-CD8A-542B-CC793C95A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DD3AF-ED9E-5315-CE79-A8712D9772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C32C13AF-1B01-793C-EC54-326339116B5A}"/>
              </a:ext>
            </a:extLst>
          </p:cNvPr>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4932320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F4D2-C71E-EEF0-F4BC-784C2ADAF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000B7-05F3-5AAD-A9AD-D7796E256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C000E-7DB6-B43A-E840-7B70885A39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69A6A5A1-A7A9-40AD-7D35-AC713C20B643}"/>
              </a:ext>
            </a:extLst>
          </p:cNvPr>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115704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F2A2-DA99-9AD1-C8EF-FB06765522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71CD17-72EE-FF35-B9F4-A5F1914E71A0}"/>
              </a:ext>
            </a:extLst>
          </p:cNvPr>
          <p:cNvSpPr>
            <a:spLocks noGrp="1" noChangeArrowheads="1"/>
          </p:cNvSpPr>
          <p:nvPr>
            <p:ph type="sldNum" sz="quarter" idx="5"/>
          </p:nvPr>
        </p:nvSpPr>
        <p:spPr>
          <a:ln/>
        </p:spPr>
        <p:txBody>
          <a:bodyPr/>
          <a:lstStyle/>
          <a:p>
            <a:fld id="{73F91828-56F1-2843-AF31-96EEDEE0373A}" type="slidenum">
              <a:rPr lang="en-US"/>
              <a:pPr/>
              <a:t>11</a:t>
            </a:fld>
            <a:endParaRPr lang="en-US"/>
          </a:p>
        </p:txBody>
      </p:sp>
      <p:sp>
        <p:nvSpPr>
          <p:cNvPr id="240642" name="Rectangle 2">
            <a:extLst>
              <a:ext uri="{FF2B5EF4-FFF2-40B4-BE49-F238E27FC236}">
                <a16:creationId xmlns:a16="http://schemas.microsoft.com/office/drawing/2014/main" id="{06B3CA82-43D8-465D-6381-0CF6F4797AD2}"/>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750EBAF-DFB1-DA37-9C42-3B8ED03CADC4}"/>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20919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65071-6283-B153-55C5-71EE0EEA7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981F4-1D45-5D4A-5020-CEBB8807C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74584-0C10-D59B-7F88-B6520BDFD7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15FB7F24-0DD7-F0C6-420F-1F0075D9C322}"/>
              </a:ext>
            </a:extLst>
          </p:cNvPr>
          <p:cNvSpPr>
            <a:spLocks noGrp="1"/>
          </p:cNvSpPr>
          <p:nvPr>
            <p:ph type="sldNum" sz="quarter" idx="5"/>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4016466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6861-CFB9-2FF2-8BA7-05167384E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DD025-A19B-703B-7B2C-27E50DA18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7CA0D-9C7C-37A9-F4E9-0F1C5E2E31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5A457A84-F985-3142-A351-DDEE67716D2F}"/>
              </a:ext>
            </a:extLst>
          </p:cNvPr>
          <p:cNvSpPr>
            <a:spLocks noGrp="1"/>
          </p:cNvSpPr>
          <p:nvPr>
            <p:ph type="sldNum" sz="quarter" idx="5"/>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1926105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3A45-1BF7-E8A0-F8FF-E30C06DB3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E5A16-4AC3-A828-B179-66CE8B0F9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4B407-8676-DC8D-21AF-E33CAE6A5F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Luis Melgar and Rachel Lerman, “</a:t>
            </a:r>
            <a:r>
              <a:rPr lang="en-US" b="0" i="0" dirty="0">
                <a:solidFill>
                  <a:srgbClr val="111111"/>
                </a:solidFill>
                <a:effectLst/>
                <a:latin typeface="var(--wpds-fonts-headline)"/>
              </a:rPr>
              <a:t>See which products Trump’s tariffs could make more expensive,” Washington Post, December 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var(--wpds-fonts-headline)"/>
              </a:rPr>
              <a:t>https://</a:t>
            </a:r>
            <a:r>
              <a:rPr lang="en-US" b="0" i="0" dirty="0" err="1">
                <a:solidFill>
                  <a:srgbClr val="111111"/>
                </a:solidFill>
                <a:effectLst/>
                <a:latin typeface="var(--wpds-fonts-headline)"/>
              </a:rPr>
              <a:t>www.washingtonpost.com</a:t>
            </a:r>
            <a:r>
              <a:rPr lang="en-US" b="0" i="0" dirty="0">
                <a:solidFill>
                  <a:srgbClr val="111111"/>
                </a:solidFill>
                <a:effectLst/>
                <a:latin typeface="var(--wpds-fonts-headline)"/>
              </a:rPr>
              <a:t>/business/2024/12/05/trump-</a:t>
            </a:r>
            <a:r>
              <a:rPr lang="en-US" b="0" i="0" dirty="0" err="1">
                <a:solidFill>
                  <a:srgbClr val="111111"/>
                </a:solidFill>
                <a:effectLst/>
                <a:latin typeface="var(--wpds-fonts-headline)"/>
              </a:rPr>
              <a:t>china</a:t>
            </a:r>
            <a:r>
              <a:rPr lang="en-US" b="0" i="0" dirty="0">
                <a:solidFill>
                  <a:srgbClr val="111111"/>
                </a:solidFill>
                <a:effectLst/>
                <a:latin typeface="var(--wpds-fonts-headline)"/>
              </a:rPr>
              <a:t>-</a:t>
            </a:r>
            <a:r>
              <a:rPr lang="en-US" b="0" i="0" dirty="0" err="1">
                <a:solidFill>
                  <a:srgbClr val="111111"/>
                </a:solidFill>
                <a:effectLst/>
                <a:latin typeface="var(--wpds-fonts-headline)"/>
              </a:rPr>
              <a:t>mexico</a:t>
            </a:r>
            <a:r>
              <a:rPr lang="en-US" b="0" i="0" dirty="0">
                <a:solidFill>
                  <a:srgbClr val="111111"/>
                </a:solidFill>
                <a:effectLst/>
                <a:latin typeface="var(--wpds-fonts-headline)"/>
              </a:rPr>
              <a:t>-</a:t>
            </a:r>
            <a:r>
              <a:rPr lang="en-US" b="0" i="0" dirty="0" err="1">
                <a:solidFill>
                  <a:srgbClr val="111111"/>
                </a:solidFill>
                <a:effectLst/>
                <a:latin typeface="var(--wpds-fonts-headline)"/>
              </a:rPr>
              <a:t>canada</a:t>
            </a:r>
            <a:r>
              <a:rPr lang="en-US" b="0" i="0" dirty="0">
                <a:solidFill>
                  <a:srgbClr val="111111"/>
                </a:solidFill>
                <a:effectLst/>
                <a:latin typeface="var(--wpds-fonts-headline)"/>
              </a:rPr>
              <a:t>-tariffs-prices/?</a:t>
            </a:r>
            <a:r>
              <a:rPr lang="en-US" b="0" i="0" dirty="0" err="1">
                <a:solidFill>
                  <a:srgbClr val="111111"/>
                </a:solidFill>
                <a:effectLst/>
                <a:latin typeface="var(--wpds-fonts-headline)"/>
              </a:rPr>
              <a:t>utm_campaign</a:t>
            </a:r>
            <a:r>
              <a:rPr lang="en-US" b="0" i="0" dirty="0">
                <a:solidFill>
                  <a:srgbClr val="111111"/>
                </a:solidFill>
                <a:effectLst/>
                <a:latin typeface="var(--wpds-fonts-headline)"/>
              </a:rPr>
              <a:t>=</a:t>
            </a:r>
            <a:r>
              <a:rPr lang="en-US" b="0" i="0" dirty="0" err="1">
                <a:solidFill>
                  <a:srgbClr val="111111"/>
                </a:solidFill>
                <a:effectLst/>
                <a:latin typeface="var(--wpds-fonts-headline)"/>
              </a:rPr>
              <a:t>wp_evening_edition&amp;utm_medium</a:t>
            </a:r>
            <a:r>
              <a:rPr lang="en-US" b="0" i="0" dirty="0">
                <a:solidFill>
                  <a:srgbClr val="111111"/>
                </a:solidFill>
                <a:effectLst/>
                <a:latin typeface="var(--wpds-fonts-headline)"/>
              </a:rPr>
              <a:t>=</a:t>
            </a:r>
            <a:r>
              <a:rPr lang="en-US" b="0" i="0" dirty="0" err="1">
                <a:solidFill>
                  <a:srgbClr val="111111"/>
                </a:solidFill>
                <a:effectLst/>
                <a:latin typeface="var(--wpds-fonts-headline)"/>
              </a:rPr>
              <a:t>email&amp;utm_source</a:t>
            </a:r>
            <a:r>
              <a:rPr lang="en-US" b="0" i="0" dirty="0">
                <a:solidFill>
                  <a:srgbClr val="111111"/>
                </a:solidFill>
                <a:effectLst/>
                <a:latin typeface="var(--wpds-fonts-headline)"/>
              </a:rPr>
              <a:t>=</a:t>
            </a:r>
            <a:r>
              <a:rPr lang="en-US" b="0" i="0" dirty="0" err="1">
                <a:solidFill>
                  <a:srgbClr val="111111"/>
                </a:solidFill>
                <a:effectLst/>
                <a:latin typeface="var(--wpds-fonts-headline)"/>
              </a:rPr>
              <a:t>newsletter&amp;carta-url</a:t>
            </a:r>
            <a:r>
              <a:rPr lang="en-US" b="0" i="0" dirty="0">
                <a:solidFill>
                  <a:srgbClr val="111111"/>
                </a:solidFill>
                <a:effectLst/>
                <a:latin typeface="var(--wpds-fonts-headline)"/>
              </a:rPr>
              <a:t>=https%3A%2F%2Fs2.washingtonpost.com%2Fcar-ln-tr%2F3fd6330%2F67522261e179af1b45e73c5e%2F597273baade4e21a847d94bd%2F27%2F50%2F67522261e179af1b45e73c5e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var(--wpds-fonts-headline)"/>
            </a:endParaRPr>
          </a:p>
          <a:p>
            <a:endParaRPr lang="en-US" dirty="0"/>
          </a:p>
        </p:txBody>
      </p:sp>
      <p:sp>
        <p:nvSpPr>
          <p:cNvPr id="4" name="Slide Number Placeholder 3">
            <a:extLst>
              <a:ext uri="{FF2B5EF4-FFF2-40B4-BE49-F238E27FC236}">
                <a16:creationId xmlns:a16="http://schemas.microsoft.com/office/drawing/2014/main" id="{387DC38A-F151-8DE1-96F7-98FE0C6D3938}"/>
              </a:ext>
            </a:extLst>
          </p:cNvPr>
          <p:cNvSpPr>
            <a:spLocks noGrp="1"/>
          </p:cNvSpPr>
          <p:nvPr>
            <p:ph type="sldNum" sz="quarter" idx="5"/>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2889971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DFF4-210C-A99B-CCBE-F67827C61DB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37F179D-1C1C-A085-EA03-96474FDB5514}"/>
              </a:ext>
            </a:extLst>
          </p:cNvPr>
          <p:cNvSpPr>
            <a:spLocks noGrp="1" noChangeArrowheads="1"/>
          </p:cNvSpPr>
          <p:nvPr>
            <p:ph type="sldNum" sz="quarter" idx="5"/>
          </p:nvPr>
        </p:nvSpPr>
        <p:spPr>
          <a:ln/>
        </p:spPr>
        <p:txBody>
          <a:bodyPr/>
          <a:lstStyle/>
          <a:p>
            <a:fld id="{73F91828-56F1-2843-AF31-96EEDEE0373A}" type="slidenum">
              <a:rPr lang="en-US"/>
              <a:pPr/>
              <a:t>12</a:t>
            </a:fld>
            <a:endParaRPr lang="en-US"/>
          </a:p>
        </p:txBody>
      </p:sp>
      <p:sp>
        <p:nvSpPr>
          <p:cNvPr id="240642" name="Rectangle 2">
            <a:extLst>
              <a:ext uri="{FF2B5EF4-FFF2-40B4-BE49-F238E27FC236}">
                <a16:creationId xmlns:a16="http://schemas.microsoft.com/office/drawing/2014/main" id="{CA6B0B4C-B549-C2B4-AFF2-864D008C3BF5}"/>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45276CF-87F1-73F0-1716-A011EAA602F9}"/>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335278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C43-70B4-DA71-B5C3-3D06EF73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33389-DEAB-58F3-2E71-DCFDC9D3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259CD-12A7-1C0F-DEFB-8B45AE21021C}"/>
              </a:ext>
            </a:extLst>
          </p:cNvPr>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Sep 30, 2024</a:t>
            </a:r>
          </a:p>
        </p:txBody>
      </p:sp>
      <p:sp>
        <p:nvSpPr>
          <p:cNvPr id="4" name="Slide Number Placeholder 3">
            <a:extLst>
              <a:ext uri="{FF2B5EF4-FFF2-40B4-BE49-F238E27FC236}">
                <a16:creationId xmlns:a16="http://schemas.microsoft.com/office/drawing/2014/main" id="{4279CC73-4AA8-FCFB-94BD-8B81408CBC44}"/>
              </a:ext>
            </a:extLst>
          </p:cNvPr>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320208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2B7C8-A888-29C1-BD9D-64372CC4E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311BD-43AA-20FB-01F0-E3E7880B3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72ABE-FFEA-FF67-3FD2-6D7ADD68B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Richter, “</a:t>
            </a:r>
            <a:r>
              <a:rPr lang="en-US" b="0" i="0" dirty="0">
                <a:solidFill>
                  <a:srgbClr val="455F7C"/>
                </a:solidFill>
                <a:effectLst/>
                <a:latin typeface="Open Sans" panose="020F0502020204030204" pitchFamily="34" charset="0"/>
              </a:rPr>
              <a:t>Is the U.S. Pulling Away From China Economically?” </a:t>
            </a:r>
            <a:r>
              <a:rPr lang="en-US" b="0" i="0" dirty="0" err="1">
                <a:solidFill>
                  <a:srgbClr val="455F7C"/>
                </a:solidFill>
                <a:effectLst/>
                <a:latin typeface="Open Sans" panose="020F0502020204030204" pitchFamily="34" charset="0"/>
              </a:rPr>
              <a:t>statista</a:t>
            </a:r>
            <a:r>
              <a:rPr lang="en-US" b="0" i="0" dirty="0">
                <a:solidFill>
                  <a:srgbClr val="455F7C"/>
                </a:solidFill>
                <a:effectLst/>
                <a:latin typeface="Open Sans" panose="020F0502020204030204" pitchFamily="34" charset="0"/>
              </a:rPr>
              <a:t>, 11/4/24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55F7C"/>
                </a:solidFill>
                <a:effectLst/>
                <a:latin typeface="Open Sans" panose="020F0502020204030204" pitchFamily="34" charset="0"/>
              </a:rPr>
              <a:t>https://</a:t>
            </a:r>
            <a:r>
              <a:rPr lang="en-US" b="0" i="0" dirty="0" err="1">
                <a:solidFill>
                  <a:srgbClr val="455F7C"/>
                </a:solidFill>
                <a:effectLst/>
                <a:latin typeface="Open Sans" panose="020F0502020204030204" pitchFamily="34" charset="0"/>
              </a:rPr>
              <a:t>www.statista.com</a:t>
            </a:r>
            <a:r>
              <a:rPr lang="en-US" b="0" i="0" dirty="0">
                <a:solidFill>
                  <a:srgbClr val="455F7C"/>
                </a:solidFill>
                <a:effectLst/>
                <a:latin typeface="Open Sans" panose="020F0502020204030204" pitchFamily="34" charset="0"/>
              </a:rPr>
              <a:t>/chart/17982/us-trade-in-goods-with-china-since-1985/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55F7C"/>
              </a:solidFill>
              <a:effectLst/>
              <a:latin typeface="Open Sans"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47B7BA9-860F-72B0-9996-3794762819BB}"/>
              </a:ext>
            </a:extLst>
          </p:cNvPr>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274445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8157" y="647700"/>
            <a:ext cx="10223500" cy="1754326"/>
          </a:xfrm>
        </p:spPr>
        <p:txBody>
          <a:bodyPr/>
          <a:lstStyle/>
          <a:p>
            <a:r>
              <a:rPr lang="en-US" sz="3600" dirty="0"/>
              <a:t>Tariffs and Their Effects</a:t>
            </a:r>
          </a:p>
        </p:txBody>
      </p:sp>
      <p:sp>
        <p:nvSpPr>
          <p:cNvPr id="3" name="Subtitle 2"/>
          <p:cNvSpPr>
            <a:spLocks noGrp="1"/>
          </p:cNvSpPr>
          <p:nvPr>
            <p:ph type="subTitle" idx="1"/>
          </p:nvPr>
        </p:nvSpPr>
        <p:spPr>
          <a:xfrm>
            <a:off x="1425681" y="3224176"/>
            <a:ext cx="8940800" cy="1040285"/>
          </a:xfrm>
        </p:spPr>
        <p:txBody>
          <a:bodyPr/>
          <a:lstStyle/>
          <a:p>
            <a:pPr algn="ctr"/>
            <a:r>
              <a:rPr lang="en-US" sz="2800" dirty="0"/>
              <a:t>Alan V. Deardorff</a:t>
            </a:r>
          </a:p>
          <a:p>
            <a:pPr algn="ctr"/>
            <a:r>
              <a:rPr lang="en-US" sz="2800" dirty="0"/>
              <a:t>University of Michigan</a:t>
            </a:r>
          </a:p>
        </p:txBody>
      </p:sp>
      <p:sp>
        <p:nvSpPr>
          <p:cNvPr id="6" name="Subtitle 2">
            <a:extLst>
              <a:ext uri="{FF2B5EF4-FFF2-40B4-BE49-F238E27FC236}">
                <a16:creationId xmlns:a16="http://schemas.microsoft.com/office/drawing/2014/main" id="{0C707049-8B18-EF4E-0F53-80536A316DA9}"/>
              </a:ext>
            </a:extLst>
          </p:cNvPr>
          <p:cNvSpPr txBox="1">
            <a:spLocks/>
          </p:cNvSpPr>
          <p:nvPr/>
        </p:nvSpPr>
        <p:spPr bwMode="auto">
          <a:xfrm>
            <a:off x="1242998" y="4689416"/>
            <a:ext cx="9543239" cy="904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fontAlgn="base">
              <a:spcBef>
                <a:spcPct val="20000"/>
              </a:spcBef>
              <a:spcAft>
                <a:spcPct val="0"/>
              </a:spcAft>
              <a:buFont typeface="Arial" charset="0"/>
              <a:buNone/>
              <a:defRPr sz="3200" b="0" i="1" kern="1200">
                <a:solidFill>
                  <a:srgbClr val="002F52"/>
                </a:solidFill>
                <a:latin typeface="Palatino Linotype"/>
                <a:ea typeface="ＭＳ Ｐゴシック" charset="-128"/>
                <a:cs typeface="Palatino Linotype"/>
              </a:defRPr>
            </a:lvl1pPr>
            <a:lvl2pPr marL="457200" indent="0" algn="ctr" defTabSz="457200" rtl="0" fontAlgn="base">
              <a:spcBef>
                <a:spcPct val="20000"/>
              </a:spcBef>
              <a:spcAft>
                <a:spcPct val="0"/>
              </a:spcAft>
              <a:buFont typeface="Arial" charset="0"/>
              <a:buNone/>
              <a:defRPr sz="2800" kern="1200">
                <a:solidFill>
                  <a:schemeClr val="tx1">
                    <a:tint val="75000"/>
                  </a:schemeClr>
                </a:solidFill>
                <a:latin typeface="Palatino Linotype"/>
                <a:ea typeface="ＭＳ Ｐゴシック" charset="-128"/>
                <a:cs typeface="Palatino Linotype"/>
              </a:defRPr>
            </a:lvl2pPr>
            <a:lvl3pPr marL="914400" indent="0" algn="ctr" defTabSz="457200" rtl="0" fontAlgn="base">
              <a:spcBef>
                <a:spcPct val="20000"/>
              </a:spcBef>
              <a:spcAft>
                <a:spcPct val="0"/>
              </a:spcAft>
              <a:buFont typeface="Arial" charset="0"/>
              <a:buNone/>
              <a:defRPr sz="2400" kern="1200">
                <a:solidFill>
                  <a:schemeClr val="tx1">
                    <a:tint val="75000"/>
                  </a:schemeClr>
                </a:solidFill>
                <a:latin typeface="Palatino Linotype"/>
                <a:ea typeface="ＭＳ Ｐゴシック" charset="-128"/>
                <a:cs typeface="Palatino Linotype"/>
              </a:defRPr>
            </a:lvl3pPr>
            <a:lvl4pPr marL="1371600" indent="0" algn="ctr" defTabSz="457200" rtl="0" fontAlgn="base">
              <a:spcBef>
                <a:spcPct val="20000"/>
              </a:spcBef>
              <a:spcAft>
                <a:spcPct val="0"/>
              </a:spcAft>
              <a:buFont typeface="Arial" charset="0"/>
              <a:buNone/>
              <a:defRPr sz="2000" kern="1200">
                <a:solidFill>
                  <a:schemeClr val="tx1">
                    <a:tint val="75000"/>
                  </a:schemeClr>
                </a:solidFill>
                <a:latin typeface="Palatino Linotype"/>
                <a:ea typeface="ＭＳ Ｐゴシック" charset="-128"/>
                <a:cs typeface="Palatino Linotype"/>
              </a:defRPr>
            </a:lvl4pPr>
            <a:lvl5pPr marL="1828800" indent="0" algn="ctr" defTabSz="457200" rtl="0" fontAlgn="base">
              <a:spcBef>
                <a:spcPct val="20000"/>
              </a:spcBef>
              <a:spcAft>
                <a:spcPct val="0"/>
              </a:spcAft>
              <a:buFont typeface="Arial" charset="0"/>
              <a:buNone/>
              <a:defRPr sz="2000" kern="1200">
                <a:solidFill>
                  <a:schemeClr val="tx1">
                    <a:tint val="75000"/>
                  </a:schemeClr>
                </a:solidFill>
                <a:latin typeface="Palatino Linotype"/>
                <a:ea typeface="ＭＳ Ｐゴシック" charset="-128"/>
                <a:cs typeface="Palatino Linotyp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2400" i="0" dirty="0"/>
              <a:t>Presentation to Bradley University</a:t>
            </a:r>
          </a:p>
          <a:p>
            <a:pPr algn="ctr"/>
            <a:r>
              <a:rPr lang="en-US" sz="2400" i="0" dirty="0"/>
              <a:t>February 26, 2025</a:t>
            </a:r>
          </a:p>
        </p:txBody>
      </p:sp>
    </p:spTree>
    <p:extLst>
      <p:ext uri="{BB962C8B-B14F-4D97-AF65-F5344CB8AC3E}">
        <p14:creationId xmlns:p14="http://schemas.microsoft.com/office/powerpoint/2010/main" val="906146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C680-6DD3-7AE1-AB48-A2794F966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FB6E8-BE4F-630E-B897-6671EFA688EC}"/>
              </a:ext>
            </a:extLst>
          </p:cNvPr>
          <p:cNvSpPr>
            <a:spLocks noGrp="1"/>
          </p:cNvSpPr>
          <p:nvPr>
            <p:ph type="title"/>
          </p:nvPr>
        </p:nvSpPr>
        <p:spPr>
          <a:xfrm>
            <a:off x="838200" y="0"/>
            <a:ext cx="10515600" cy="1325563"/>
          </a:xfrm>
        </p:spPr>
        <p:txBody>
          <a:bodyPr/>
          <a:lstStyle/>
          <a:p>
            <a:r>
              <a:rPr lang="en-US" dirty="0">
                <a:solidFill>
                  <a:schemeClr val="bg1"/>
                </a:solidFill>
              </a:rPr>
              <a:t>US-</a:t>
            </a:r>
            <a:r>
              <a:rPr lang="en-US" dirty="0"/>
              <a:t>China Tariff War – Tariff Rates</a:t>
            </a:r>
          </a:p>
        </p:txBody>
      </p:sp>
      <p:pic>
        <p:nvPicPr>
          <p:cNvPr id="5" name="Picture 4">
            <a:extLst>
              <a:ext uri="{FF2B5EF4-FFF2-40B4-BE49-F238E27FC236}">
                <a16:creationId xmlns:a16="http://schemas.microsoft.com/office/drawing/2014/main" id="{B9FA9F0A-F318-C283-1289-839F55CDC078}"/>
              </a:ext>
            </a:extLst>
          </p:cNvPr>
          <p:cNvPicPr>
            <a:picLocks noChangeAspect="1"/>
          </p:cNvPicPr>
          <p:nvPr/>
        </p:nvPicPr>
        <p:blipFill>
          <a:blip r:embed="rId3"/>
          <a:stretch>
            <a:fillRect/>
          </a:stretch>
        </p:blipFill>
        <p:spPr>
          <a:xfrm>
            <a:off x="2133600" y="990600"/>
            <a:ext cx="7848600" cy="5426989"/>
          </a:xfrm>
          <a:prstGeom prst="rect">
            <a:avLst/>
          </a:prstGeom>
        </p:spPr>
      </p:pic>
      <p:sp>
        <p:nvSpPr>
          <p:cNvPr id="6" name="TextBox 5">
            <a:extLst>
              <a:ext uri="{FF2B5EF4-FFF2-40B4-BE49-F238E27FC236}">
                <a16:creationId xmlns:a16="http://schemas.microsoft.com/office/drawing/2014/main" id="{729EECD3-823E-267A-D6B4-00E432F648D7}"/>
              </a:ext>
            </a:extLst>
          </p:cNvPr>
          <p:cNvSpPr txBox="1"/>
          <p:nvPr/>
        </p:nvSpPr>
        <p:spPr>
          <a:xfrm>
            <a:off x="228600" y="5682734"/>
            <a:ext cx="2133600" cy="369332"/>
          </a:xfrm>
          <a:prstGeom prst="rect">
            <a:avLst/>
          </a:prstGeom>
          <a:noFill/>
        </p:spPr>
        <p:txBody>
          <a:bodyPr wrap="square" rtlCol="0">
            <a:spAutoFit/>
          </a:bodyPr>
          <a:lstStyle/>
          <a:p>
            <a:r>
              <a:rPr lang="en-US" dirty="0"/>
              <a:t>Source: </a:t>
            </a:r>
            <a:r>
              <a:rPr lang="en-US" dirty="0" err="1"/>
              <a:t>CNBC.com</a:t>
            </a:r>
            <a:endParaRPr lang="en-US" dirty="0"/>
          </a:p>
        </p:txBody>
      </p:sp>
    </p:spTree>
    <p:extLst>
      <p:ext uri="{BB962C8B-B14F-4D97-AF65-F5344CB8AC3E}">
        <p14:creationId xmlns:p14="http://schemas.microsoft.com/office/powerpoint/2010/main" val="62774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A1F3-81A0-7137-9F31-1F5EF93CB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5FBA4-1ECA-1FF2-EC20-51D78A7C7B6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 US Imports Covered</a:t>
            </a:r>
          </a:p>
        </p:txBody>
      </p:sp>
      <p:pic>
        <p:nvPicPr>
          <p:cNvPr id="3" name="Picture 2">
            <a:extLst>
              <a:ext uri="{FF2B5EF4-FFF2-40B4-BE49-F238E27FC236}">
                <a16:creationId xmlns:a16="http://schemas.microsoft.com/office/drawing/2014/main" id="{CC3BE672-B987-1D99-A348-956921A91584}"/>
              </a:ext>
            </a:extLst>
          </p:cNvPr>
          <p:cNvPicPr>
            <a:picLocks noChangeAspect="1"/>
          </p:cNvPicPr>
          <p:nvPr/>
        </p:nvPicPr>
        <p:blipFill>
          <a:blip r:embed="rId3"/>
          <a:stretch>
            <a:fillRect/>
          </a:stretch>
        </p:blipFill>
        <p:spPr>
          <a:xfrm>
            <a:off x="2209800" y="1277173"/>
            <a:ext cx="7772400" cy="4303654"/>
          </a:xfrm>
          <a:prstGeom prst="rect">
            <a:avLst/>
          </a:prstGeom>
        </p:spPr>
      </p:pic>
      <p:sp>
        <p:nvSpPr>
          <p:cNvPr id="4" name="TextBox 3">
            <a:extLst>
              <a:ext uri="{FF2B5EF4-FFF2-40B4-BE49-F238E27FC236}">
                <a16:creationId xmlns:a16="http://schemas.microsoft.com/office/drawing/2014/main" id="{AFB251B6-2EFC-FFF0-6A3C-510BC2FB5F40}"/>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imports from China in 2017, per World Bank:</a:t>
            </a:r>
          </a:p>
          <a:p>
            <a:r>
              <a:rPr lang="en-US" dirty="0">
                <a:ln>
                  <a:solidFill>
                    <a:srgbClr val="FF0000"/>
                  </a:solidFill>
                </a:ln>
              </a:rPr>
              <a:t>$480 billion</a:t>
            </a:r>
          </a:p>
        </p:txBody>
      </p:sp>
      <p:sp>
        <p:nvSpPr>
          <p:cNvPr id="7" name="TextBox 6">
            <a:extLst>
              <a:ext uri="{FF2B5EF4-FFF2-40B4-BE49-F238E27FC236}">
                <a16:creationId xmlns:a16="http://schemas.microsoft.com/office/drawing/2014/main" id="{3414FA60-AFE1-898F-A8AE-1524FD8EDBA9}"/>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cxnSp>
        <p:nvCxnSpPr>
          <p:cNvPr id="8" name="Straight Arrow Connector 7">
            <a:extLst>
              <a:ext uri="{FF2B5EF4-FFF2-40B4-BE49-F238E27FC236}">
                <a16:creationId xmlns:a16="http://schemas.microsoft.com/office/drawing/2014/main" id="{30870F20-B636-E6C2-7CA7-3557D3C0B02E}"/>
              </a:ext>
            </a:extLst>
          </p:cNvPr>
          <p:cNvCxnSpPr>
            <a:cxnSpLocks/>
          </p:cNvCxnSpPr>
          <p:nvPr/>
        </p:nvCxnSpPr>
        <p:spPr>
          <a:xfrm flipV="1">
            <a:off x="1676400" y="838200"/>
            <a:ext cx="8153400" cy="16764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856EE9-E48F-F349-E897-0C551908A4D9}"/>
              </a:ext>
            </a:extLst>
          </p:cNvPr>
          <p:cNvCxnSpPr/>
          <p:nvPr/>
        </p:nvCxnSpPr>
        <p:spPr>
          <a:xfrm flipV="1">
            <a:off x="9906000" y="631371"/>
            <a:ext cx="0" cy="464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DE6BE3-9287-17BA-98F0-EFBDA1622E3C}"/>
              </a:ext>
            </a:extLst>
          </p:cNvPr>
          <p:cNvCxnSpPr>
            <a:cxnSpLocks/>
          </p:cNvCxnSpPr>
          <p:nvPr/>
        </p:nvCxnSpPr>
        <p:spPr>
          <a:xfrm>
            <a:off x="9906000" y="8382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4455D3-5E08-7FE1-FFCA-E58A1ED1CEB8}"/>
              </a:ext>
            </a:extLst>
          </p:cNvPr>
          <p:cNvSpPr txBox="1"/>
          <p:nvPr/>
        </p:nvSpPr>
        <p:spPr>
          <a:xfrm>
            <a:off x="9947729" y="666410"/>
            <a:ext cx="5334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480</a:t>
            </a:r>
          </a:p>
        </p:txBody>
      </p:sp>
    </p:spTree>
    <p:extLst>
      <p:ext uri="{BB962C8B-B14F-4D97-AF65-F5344CB8AC3E}">
        <p14:creationId xmlns:p14="http://schemas.microsoft.com/office/powerpoint/2010/main" val="28512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01D1-3067-C917-0776-E70C9AF4C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414C8-CB05-E6DD-A84F-2CF1B731D03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 Retaliation - US Exports Covered</a:t>
            </a:r>
          </a:p>
        </p:txBody>
      </p:sp>
      <p:sp>
        <p:nvSpPr>
          <p:cNvPr id="7" name="TextBox 6">
            <a:extLst>
              <a:ext uri="{FF2B5EF4-FFF2-40B4-BE49-F238E27FC236}">
                <a16:creationId xmlns:a16="http://schemas.microsoft.com/office/drawing/2014/main" id="{E549DBF2-61B3-45AB-DC4C-D69B527FD95F}"/>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pic>
        <p:nvPicPr>
          <p:cNvPr id="6" name="Picture 5">
            <a:extLst>
              <a:ext uri="{FF2B5EF4-FFF2-40B4-BE49-F238E27FC236}">
                <a16:creationId xmlns:a16="http://schemas.microsoft.com/office/drawing/2014/main" id="{0B8FA5CC-F89F-591F-DC6E-7A93CC604CC5}"/>
              </a:ext>
            </a:extLst>
          </p:cNvPr>
          <p:cNvPicPr>
            <a:picLocks noChangeAspect="1"/>
          </p:cNvPicPr>
          <p:nvPr/>
        </p:nvPicPr>
        <p:blipFill>
          <a:blip r:embed="rId3"/>
          <a:stretch>
            <a:fillRect/>
          </a:stretch>
        </p:blipFill>
        <p:spPr>
          <a:xfrm>
            <a:off x="2209800" y="1676400"/>
            <a:ext cx="7772400" cy="3939638"/>
          </a:xfrm>
          <a:prstGeom prst="rect">
            <a:avLst/>
          </a:prstGeom>
        </p:spPr>
      </p:pic>
      <p:sp>
        <p:nvSpPr>
          <p:cNvPr id="9" name="TextBox 8">
            <a:extLst>
              <a:ext uri="{FF2B5EF4-FFF2-40B4-BE49-F238E27FC236}">
                <a16:creationId xmlns:a16="http://schemas.microsoft.com/office/drawing/2014/main" id="{D19133EE-CDEA-9506-CFF7-A6377753CA93}"/>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exports to China in 2017, per World Bank:</a:t>
            </a:r>
          </a:p>
          <a:p>
            <a:r>
              <a:rPr lang="en-US" dirty="0">
                <a:ln>
                  <a:solidFill>
                    <a:srgbClr val="FF0000"/>
                  </a:solidFill>
                </a:ln>
              </a:rPr>
              <a:t>$154 billion</a:t>
            </a:r>
          </a:p>
        </p:txBody>
      </p:sp>
      <p:cxnSp>
        <p:nvCxnSpPr>
          <p:cNvPr id="11" name="Straight Arrow Connector 10">
            <a:extLst>
              <a:ext uri="{FF2B5EF4-FFF2-40B4-BE49-F238E27FC236}">
                <a16:creationId xmlns:a16="http://schemas.microsoft.com/office/drawing/2014/main" id="{E4830CBE-881A-F4A8-E355-A2BD41393560}"/>
              </a:ext>
            </a:extLst>
          </p:cNvPr>
          <p:cNvCxnSpPr>
            <a:cxnSpLocks/>
          </p:cNvCxnSpPr>
          <p:nvPr/>
        </p:nvCxnSpPr>
        <p:spPr>
          <a:xfrm>
            <a:off x="1676400" y="2514600"/>
            <a:ext cx="8153400" cy="11430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FBAD36-0619-AA53-AB89-79E8D2DC964B}"/>
              </a:ext>
            </a:extLst>
          </p:cNvPr>
          <p:cNvCxnSpPr>
            <a:cxnSpLocks/>
          </p:cNvCxnSpPr>
          <p:nvPr/>
        </p:nvCxnSpPr>
        <p:spPr>
          <a:xfrm flipV="1">
            <a:off x="9906000" y="3429000"/>
            <a:ext cx="0" cy="1850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9E6DB5-A1CB-1AB4-F7E3-C0152E7E2D42}"/>
              </a:ext>
            </a:extLst>
          </p:cNvPr>
          <p:cNvCxnSpPr>
            <a:cxnSpLocks/>
          </p:cNvCxnSpPr>
          <p:nvPr/>
        </p:nvCxnSpPr>
        <p:spPr>
          <a:xfrm>
            <a:off x="9913444" y="3675501"/>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14E5BB-C680-F484-4FED-6C5AB326BCC2}"/>
              </a:ext>
            </a:extLst>
          </p:cNvPr>
          <p:cNvSpPr txBox="1"/>
          <p:nvPr/>
        </p:nvSpPr>
        <p:spPr>
          <a:xfrm>
            <a:off x="9955173" y="3503711"/>
            <a:ext cx="5334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154</a:t>
            </a:r>
          </a:p>
        </p:txBody>
      </p:sp>
    </p:spTree>
    <p:extLst>
      <p:ext uri="{BB962C8B-B14F-4D97-AF65-F5344CB8AC3E}">
        <p14:creationId xmlns:p14="http://schemas.microsoft.com/office/powerpoint/2010/main" val="19103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FC1A-1BEA-5CDB-F2CA-B7A6812CE5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452153-3C72-363A-FD66-57747319B76B}"/>
              </a:ext>
            </a:extLst>
          </p:cNvPr>
          <p:cNvPicPr>
            <a:picLocks noChangeAspect="1"/>
          </p:cNvPicPr>
          <p:nvPr/>
        </p:nvPicPr>
        <p:blipFill>
          <a:blip r:embed="rId3"/>
          <a:stretch>
            <a:fillRect/>
          </a:stretch>
        </p:blipFill>
        <p:spPr>
          <a:xfrm>
            <a:off x="-6096" y="1575679"/>
            <a:ext cx="12184140" cy="4072209"/>
          </a:xfrm>
          <a:prstGeom prst="rect">
            <a:avLst/>
          </a:prstGeom>
        </p:spPr>
      </p:pic>
      <p:sp>
        <p:nvSpPr>
          <p:cNvPr id="2" name="Title 1">
            <a:extLst>
              <a:ext uri="{FF2B5EF4-FFF2-40B4-BE49-F238E27FC236}">
                <a16:creationId xmlns:a16="http://schemas.microsoft.com/office/drawing/2014/main" id="{F24079CE-EFE1-BE0D-EC0A-497BDB98EB4B}"/>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842E2E2C-06A2-7796-8C89-B57C00D27D90}"/>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7" name="TextBox 6">
            <a:extLst>
              <a:ext uri="{FF2B5EF4-FFF2-40B4-BE49-F238E27FC236}">
                <a16:creationId xmlns:a16="http://schemas.microsoft.com/office/drawing/2014/main" id="{179FD5BE-2F6B-F69D-DABC-1BF1B188FFAD}"/>
              </a:ext>
            </a:extLst>
          </p:cNvPr>
          <p:cNvSpPr txBox="1"/>
          <p:nvPr/>
        </p:nvSpPr>
        <p:spPr>
          <a:xfrm>
            <a:off x="1547649" y="2757098"/>
            <a:ext cx="2431089" cy="2677656"/>
          </a:xfrm>
          <a:prstGeom prst="rect">
            <a:avLst/>
          </a:prstGeom>
          <a:noFill/>
        </p:spPr>
        <p:txBody>
          <a:bodyPr wrap="square" rtlCol="0">
            <a:spAutoFit/>
          </a:bodyPr>
          <a:lstStyle/>
          <a:p>
            <a:r>
              <a:rPr lang="en-US" sz="2400" dirty="0">
                <a:solidFill>
                  <a:srgbClr val="FF0000"/>
                </a:solidFill>
              </a:rPr>
              <a:t>Note the zero.  This whole thing is negative – a </a:t>
            </a:r>
            <a:r>
              <a:rPr lang="en-US" sz="2400" u="sng" dirty="0">
                <a:solidFill>
                  <a:srgbClr val="FF0000"/>
                </a:solidFill>
              </a:rPr>
              <a:t>trade deficit! </a:t>
            </a:r>
            <a:r>
              <a:rPr lang="en-US" sz="2400" dirty="0">
                <a:solidFill>
                  <a:srgbClr val="FF0000"/>
                </a:solidFill>
              </a:rPr>
              <a:t>– and getting mostly larger since 1992.</a:t>
            </a:r>
          </a:p>
        </p:txBody>
      </p:sp>
      <p:cxnSp>
        <p:nvCxnSpPr>
          <p:cNvPr id="8" name="Straight Connector 7">
            <a:extLst>
              <a:ext uri="{FF2B5EF4-FFF2-40B4-BE49-F238E27FC236}">
                <a16:creationId xmlns:a16="http://schemas.microsoft.com/office/drawing/2014/main" id="{62F51217-563C-11EC-E6DC-D7B61F9A9AA7}"/>
              </a:ext>
            </a:extLst>
          </p:cNvPr>
          <p:cNvCxnSpPr>
            <a:cxnSpLocks/>
          </p:cNvCxnSpPr>
          <p:nvPr/>
        </p:nvCxnSpPr>
        <p:spPr>
          <a:xfrm>
            <a:off x="9525000" y="1575679"/>
            <a:ext cx="0" cy="36731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71EDF-CA6A-71F6-CE69-EDF13431AE7A}"/>
              </a:ext>
            </a:extLst>
          </p:cNvPr>
          <p:cNvSpPr txBox="1"/>
          <p:nvPr/>
        </p:nvSpPr>
        <p:spPr>
          <a:xfrm>
            <a:off x="8871069" y="1131364"/>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39662ADB-A670-8DCD-FE95-952D2AAB7DAC}"/>
              </a:ext>
            </a:extLst>
          </p:cNvPr>
          <p:cNvCxnSpPr>
            <a:cxnSpLocks/>
          </p:cNvCxnSpPr>
          <p:nvPr/>
        </p:nvCxnSpPr>
        <p:spPr>
          <a:xfrm>
            <a:off x="10896600" y="1575679"/>
            <a:ext cx="0" cy="364837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D88AAB-1690-BC47-0C81-68D2BC732BD1}"/>
              </a:ext>
            </a:extLst>
          </p:cNvPr>
          <p:cNvSpPr txBox="1"/>
          <p:nvPr/>
        </p:nvSpPr>
        <p:spPr>
          <a:xfrm>
            <a:off x="10280023" y="1142776"/>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04DA87DB-600F-6823-925C-2A752E9843D0}"/>
              </a:ext>
            </a:extLst>
          </p:cNvPr>
          <p:cNvCxnSpPr>
            <a:cxnSpLocks/>
          </p:cNvCxnSpPr>
          <p:nvPr/>
        </p:nvCxnSpPr>
        <p:spPr>
          <a:xfrm>
            <a:off x="6781800" y="1575679"/>
            <a:ext cx="0" cy="373383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D62B6F-6230-87D5-E9C5-E54980ED9278}"/>
              </a:ext>
            </a:extLst>
          </p:cNvPr>
          <p:cNvSpPr txBox="1"/>
          <p:nvPr/>
        </p:nvSpPr>
        <p:spPr>
          <a:xfrm>
            <a:off x="6141810" y="1121117"/>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94633059-C037-E6C5-921F-9C95667DB754}"/>
              </a:ext>
            </a:extLst>
          </p:cNvPr>
          <p:cNvCxnSpPr>
            <a:cxnSpLocks/>
          </p:cNvCxnSpPr>
          <p:nvPr/>
        </p:nvCxnSpPr>
        <p:spPr>
          <a:xfrm>
            <a:off x="41910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C4434EA-B8FB-7DC6-00E4-9390CA01955E}"/>
              </a:ext>
            </a:extLst>
          </p:cNvPr>
          <p:cNvSpPr txBox="1"/>
          <p:nvPr/>
        </p:nvSpPr>
        <p:spPr>
          <a:xfrm>
            <a:off x="3370217" y="1097235"/>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4DA949C8-96AA-D9BC-73E4-B1AF21DA5EBD}"/>
              </a:ext>
            </a:extLst>
          </p:cNvPr>
          <p:cNvCxnSpPr>
            <a:cxnSpLocks/>
          </p:cNvCxnSpPr>
          <p:nvPr/>
        </p:nvCxnSpPr>
        <p:spPr>
          <a:xfrm>
            <a:off x="13716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39FF5C-0434-2EB3-B685-A1F172918F64}"/>
              </a:ext>
            </a:extLst>
          </p:cNvPr>
          <p:cNvSpPr txBox="1"/>
          <p:nvPr/>
        </p:nvSpPr>
        <p:spPr>
          <a:xfrm>
            <a:off x="69554" y="1071071"/>
            <a:ext cx="2243202" cy="461665"/>
          </a:xfrm>
          <a:prstGeom prst="rect">
            <a:avLst/>
          </a:prstGeom>
          <a:solidFill>
            <a:schemeClr val="bg1"/>
          </a:solidFill>
        </p:spPr>
        <p:txBody>
          <a:bodyPr wrap="square" rtlCol="0">
            <a:spAutoFit/>
          </a:bodyPr>
          <a:lstStyle/>
          <a:p>
            <a:pPr algn="ctr"/>
            <a:r>
              <a:rPr lang="en-US" sz="2400" dirty="0"/>
              <a:t> Clinton</a:t>
            </a:r>
          </a:p>
        </p:txBody>
      </p:sp>
      <p:sp>
        <p:nvSpPr>
          <p:cNvPr id="6" name="Oval 5">
            <a:extLst>
              <a:ext uri="{FF2B5EF4-FFF2-40B4-BE49-F238E27FC236}">
                <a16:creationId xmlns:a16="http://schemas.microsoft.com/office/drawing/2014/main" id="{8839F96C-8488-03DF-CB2A-1D723FF600F0}"/>
              </a:ext>
            </a:extLst>
          </p:cNvPr>
          <p:cNvSpPr/>
          <p:nvPr/>
        </p:nvSpPr>
        <p:spPr>
          <a:xfrm>
            <a:off x="762000" y="1905000"/>
            <a:ext cx="271637" cy="2286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a:extLst>
              <a:ext uri="{FF2B5EF4-FFF2-40B4-BE49-F238E27FC236}">
                <a16:creationId xmlns:a16="http://schemas.microsoft.com/office/drawing/2014/main" id="{AE65B3A6-D5AC-03D9-328D-F8B19194D09F}"/>
              </a:ext>
            </a:extLst>
          </p:cNvPr>
          <p:cNvCxnSpPr>
            <a:cxnSpLocks/>
          </p:cNvCxnSpPr>
          <p:nvPr/>
        </p:nvCxnSpPr>
        <p:spPr>
          <a:xfrm flipH="1" flipV="1">
            <a:off x="956491" y="2150379"/>
            <a:ext cx="643710" cy="76709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2913EB6-113B-DF33-D752-E9A9CC4D856B}"/>
              </a:ext>
            </a:extLst>
          </p:cNvPr>
          <p:cNvGrpSpPr/>
          <p:nvPr/>
        </p:nvGrpSpPr>
        <p:grpSpPr>
          <a:xfrm>
            <a:off x="4395951" y="4452396"/>
            <a:ext cx="6248400" cy="1595064"/>
            <a:chOff x="4495800" y="4419600"/>
            <a:chExt cx="6248400" cy="1595064"/>
          </a:xfrm>
        </p:grpSpPr>
        <p:sp>
          <p:nvSpPr>
            <p:cNvPr id="3" name="TextBox 2">
              <a:extLst>
                <a:ext uri="{FF2B5EF4-FFF2-40B4-BE49-F238E27FC236}">
                  <a16:creationId xmlns:a16="http://schemas.microsoft.com/office/drawing/2014/main" id="{A64DC288-CECE-3E26-CA49-44E9738610E1}"/>
                </a:ext>
              </a:extLst>
            </p:cNvPr>
            <p:cNvSpPr txBox="1"/>
            <p:nvPr/>
          </p:nvSpPr>
          <p:spPr>
            <a:xfrm>
              <a:off x="7308128" y="5614554"/>
              <a:ext cx="1351598"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EA442A6E-928D-738F-F604-27FE3DFAE152}"/>
                </a:ext>
              </a:extLst>
            </p:cNvPr>
            <p:cNvCxnSpPr>
              <a:cxnSpLocks/>
            </p:cNvCxnSpPr>
            <p:nvPr/>
          </p:nvCxnSpPr>
          <p:spPr>
            <a:xfrm rot="10800000">
              <a:off x="4495800" y="4419600"/>
              <a:ext cx="2812330" cy="1194958"/>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E48820D-3913-81F9-4FB5-7F538B2EE8D5}"/>
                </a:ext>
              </a:extLst>
            </p:cNvPr>
            <p:cNvCxnSpPr>
              <a:cxnSpLocks/>
              <a:stCxn id="3" idx="0"/>
            </p:cNvCxnSpPr>
            <p:nvPr/>
          </p:nvCxnSpPr>
          <p:spPr>
            <a:xfrm rot="16200000" flipV="1">
              <a:off x="6937787" y="4568413"/>
              <a:ext cx="1194954" cy="897327"/>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4442776E-1BD2-5836-7445-B0DD0ED6D4B0}"/>
                </a:ext>
              </a:extLst>
            </p:cNvPr>
            <p:cNvCxnSpPr>
              <a:cxnSpLocks/>
            </p:cNvCxnSpPr>
            <p:nvPr/>
          </p:nvCxnSpPr>
          <p:spPr>
            <a:xfrm flipV="1">
              <a:off x="8677890" y="4419600"/>
              <a:ext cx="2066310" cy="1194954"/>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4" grpId="0" animBg="1"/>
      <p:bldP spid="17" grpId="0"/>
      <p:bldP spid="19" grpId="0" animBg="1"/>
      <p:bldP spid="21" grpId="0"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090E0-3FBD-851F-6CDF-DEDEDB56C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B0FF0-FA29-302F-78A5-17D128541FC3}"/>
              </a:ext>
            </a:extLst>
          </p:cNvPr>
          <p:cNvSpPr>
            <a:spLocks noGrp="1"/>
          </p:cNvSpPr>
          <p:nvPr>
            <p:ph type="title"/>
          </p:nvPr>
        </p:nvSpPr>
        <p:spPr/>
        <p:txBody>
          <a:bodyPr/>
          <a:lstStyle/>
          <a:p>
            <a:r>
              <a:rPr lang="en-US" dirty="0">
                <a:solidFill>
                  <a:schemeClr val="bg1"/>
                </a:solidFill>
              </a:rPr>
              <a:t>US </a:t>
            </a:r>
            <a:r>
              <a:rPr lang="en-US" dirty="0"/>
              <a:t>Trade with China</a:t>
            </a:r>
          </a:p>
        </p:txBody>
      </p:sp>
      <p:pic>
        <p:nvPicPr>
          <p:cNvPr id="12" name="Picture 11">
            <a:extLst>
              <a:ext uri="{FF2B5EF4-FFF2-40B4-BE49-F238E27FC236}">
                <a16:creationId xmlns:a16="http://schemas.microsoft.com/office/drawing/2014/main" id="{A4E3DC2A-9750-0AAE-903B-08E8E9B77ACE}"/>
              </a:ext>
            </a:extLst>
          </p:cNvPr>
          <p:cNvPicPr>
            <a:picLocks noChangeAspect="1"/>
          </p:cNvPicPr>
          <p:nvPr/>
        </p:nvPicPr>
        <p:blipFill>
          <a:blip r:embed="rId3"/>
          <a:stretch>
            <a:fillRect/>
          </a:stretch>
        </p:blipFill>
        <p:spPr>
          <a:xfrm>
            <a:off x="2553474" y="990601"/>
            <a:ext cx="5904726" cy="5256846"/>
          </a:xfrm>
          <a:prstGeom prst="rect">
            <a:avLst/>
          </a:prstGeom>
        </p:spPr>
      </p:pic>
    </p:spTree>
    <p:extLst>
      <p:ext uri="{BB962C8B-B14F-4D97-AF65-F5344CB8AC3E}">
        <p14:creationId xmlns:p14="http://schemas.microsoft.com/office/powerpoint/2010/main" val="81295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AB867D-ABFA-930A-4056-9E8BEEB51079}"/>
              </a:ext>
            </a:extLst>
          </p:cNvPr>
          <p:cNvSpPr>
            <a:spLocks noGrp="1"/>
          </p:cNvSpPr>
          <p:nvPr>
            <p:ph type="sldNum" sz="quarter" idx="12"/>
          </p:nvPr>
        </p:nvSpPr>
        <p:spPr/>
        <p:txBody>
          <a:bodyPr/>
          <a:lstStyle/>
          <a:p>
            <a:fld id="{D9F085D5-EC86-4F6A-B501-C1359CB39116}" type="slidenum">
              <a:rPr lang="en-GB" smtClean="0"/>
              <a:t>15</a:t>
            </a:fld>
            <a:endParaRPr lang="en-GB"/>
          </a:p>
        </p:txBody>
      </p:sp>
      <p:pic>
        <p:nvPicPr>
          <p:cNvPr id="5" name="Picture 4">
            <a:extLst>
              <a:ext uri="{FF2B5EF4-FFF2-40B4-BE49-F238E27FC236}">
                <a16:creationId xmlns:a16="http://schemas.microsoft.com/office/drawing/2014/main" id="{A0851690-E7B7-DB4F-4514-CDA1CDF72371}"/>
              </a:ext>
            </a:extLst>
          </p:cNvPr>
          <p:cNvPicPr>
            <a:picLocks noChangeAspect="1"/>
          </p:cNvPicPr>
          <p:nvPr/>
        </p:nvPicPr>
        <p:blipFill>
          <a:blip r:embed="rId3"/>
          <a:stretch>
            <a:fillRect/>
          </a:stretch>
        </p:blipFill>
        <p:spPr>
          <a:xfrm>
            <a:off x="2209800" y="987641"/>
            <a:ext cx="7772400" cy="5211693"/>
          </a:xfrm>
          <a:prstGeom prst="rect">
            <a:avLst/>
          </a:prstGeom>
        </p:spPr>
      </p:pic>
      <p:sp>
        <p:nvSpPr>
          <p:cNvPr id="6" name="TextBox 5">
            <a:extLst>
              <a:ext uri="{FF2B5EF4-FFF2-40B4-BE49-F238E27FC236}">
                <a16:creationId xmlns:a16="http://schemas.microsoft.com/office/drawing/2014/main" id="{930B3DED-710F-3D27-77F3-300FC16603B4}"/>
              </a:ext>
            </a:extLst>
          </p:cNvPr>
          <p:cNvSpPr txBox="1"/>
          <p:nvPr/>
        </p:nvSpPr>
        <p:spPr>
          <a:xfrm>
            <a:off x="228600" y="4953000"/>
            <a:ext cx="1295400" cy="646331"/>
          </a:xfrm>
          <a:prstGeom prst="rect">
            <a:avLst/>
          </a:prstGeom>
          <a:noFill/>
        </p:spPr>
        <p:txBody>
          <a:bodyPr wrap="square" rtlCol="0">
            <a:spAutoFit/>
          </a:bodyPr>
          <a:lstStyle/>
          <a:p>
            <a:r>
              <a:rPr lang="en-US" dirty="0"/>
              <a:t>Source:  </a:t>
            </a:r>
          </a:p>
          <a:p>
            <a:r>
              <a:rPr lang="en-US" dirty="0"/>
              <a:t>FT 1/4/25</a:t>
            </a:r>
          </a:p>
        </p:txBody>
      </p:sp>
      <p:sp>
        <p:nvSpPr>
          <p:cNvPr id="2" name="Title 1">
            <a:extLst>
              <a:ext uri="{FF2B5EF4-FFF2-40B4-BE49-F238E27FC236}">
                <a16:creationId xmlns:a16="http://schemas.microsoft.com/office/drawing/2014/main" id="{AF4DBD85-B4B2-FFF8-3526-4AC7263006D6}"/>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with China and the World</a:t>
            </a:r>
          </a:p>
        </p:txBody>
      </p:sp>
      <p:sp>
        <p:nvSpPr>
          <p:cNvPr id="3" name="Left Brace 2">
            <a:extLst>
              <a:ext uri="{FF2B5EF4-FFF2-40B4-BE49-F238E27FC236}">
                <a16:creationId xmlns:a16="http://schemas.microsoft.com/office/drawing/2014/main" id="{35F89D72-7826-78CA-844B-FC505296CD10}"/>
              </a:ext>
            </a:extLst>
          </p:cNvPr>
          <p:cNvSpPr/>
          <p:nvPr/>
        </p:nvSpPr>
        <p:spPr>
          <a:xfrm>
            <a:off x="1752600" y="3200400"/>
            <a:ext cx="304800" cy="2667000"/>
          </a:xfrm>
          <a:prstGeom prst="leftBrace">
            <a:avLst>
              <a:gd name="adj1" fmla="val 31499"/>
              <a:gd name="adj2" fmla="val 2451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47F548B-E9EF-5BD9-0C6F-927503E4CCA2}"/>
              </a:ext>
            </a:extLst>
          </p:cNvPr>
          <p:cNvSpPr txBox="1"/>
          <p:nvPr/>
        </p:nvSpPr>
        <p:spPr>
          <a:xfrm>
            <a:off x="630195" y="3593487"/>
            <a:ext cx="1143000" cy="523220"/>
          </a:xfrm>
          <a:prstGeom prst="rect">
            <a:avLst/>
          </a:prstGeom>
          <a:noFill/>
        </p:spPr>
        <p:txBody>
          <a:bodyPr wrap="square" rtlCol="0">
            <a:spAutoFit/>
          </a:bodyPr>
          <a:lstStyle/>
          <a:p>
            <a:r>
              <a:rPr lang="en-US" sz="2800" dirty="0">
                <a:solidFill>
                  <a:srgbClr val="FF0000"/>
                </a:solidFill>
              </a:rPr>
              <a:t>Deficit</a:t>
            </a:r>
          </a:p>
        </p:txBody>
      </p:sp>
    </p:spTree>
    <p:extLst>
      <p:ext uri="{BB962C8B-B14F-4D97-AF65-F5344CB8AC3E}">
        <p14:creationId xmlns:p14="http://schemas.microsoft.com/office/powerpoint/2010/main" val="239623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6C63-6B02-D9FF-EA10-85454BE37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8E3E9-BD55-1228-9AF6-525917388D60}"/>
              </a:ext>
            </a:extLst>
          </p:cNvPr>
          <p:cNvSpPr>
            <a:spLocks noGrp="1"/>
          </p:cNvSpPr>
          <p:nvPr>
            <p:ph type="title"/>
          </p:nvPr>
        </p:nvSpPr>
        <p:spPr/>
        <p:txBody>
          <a:bodyPr/>
          <a:lstStyle/>
          <a:p>
            <a:r>
              <a:rPr lang="en-US" dirty="0">
                <a:solidFill>
                  <a:schemeClr val="bg1"/>
                </a:solidFill>
              </a:rPr>
              <a:t>US </a:t>
            </a:r>
            <a:r>
              <a:rPr lang="en-US" dirty="0"/>
              <a:t>Trade Balance with Vietnam</a:t>
            </a:r>
          </a:p>
        </p:txBody>
      </p:sp>
      <p:pic>
        <p:nvPicPr>
          <p:cNvPr id="9" name="Picture 8">
            <a:extLst>
              <a:ext uri="{FF2B5EF4-FFF2-40B4-BE49-F238E27FC236}">
                <a16:creationId xmlns:a16="http://schemas.microsoft.com/office/drawing/2014/main" id="{7B56B1E5-90AE-051E-BFC5-B887F8EC3C99}"/>
              </a:ext>
            </a:extLst>
          </p:cNvPr>
          <p:cNvPicPr>
            <a:picLocks noChangeAspect="1"/>
          </p:cNvPicPr>
          <p:nvPr/>
        </p:nvPicPr>
        <p:blipFill>
          <a:blip r:embed="rId3"/>
          <a:stretch>
            <a:fillRect/>
          </a:stretch>
        </p:blipFill>
        <p:spPr>
          <a:xfrm>
            <a:off x="2438400" y="947156"/>
            <a:ext cx="6950377" cy="5148844"/>
          </a:xfrm>
          <a:prstGeom prst="rect">
            <a:avLst/>
          </a:prstGeom>
        </p:spPr>
      </p:pic>
    </p:spTree>
    <p:extLst>
      <p:ext uri="{BB962C8B-B14F-4D97-AF65-F5344CB8AC3E}">
        <p14:creationId xmlns:p14="http://schemas.microsoft.com/office/powerpoint/2010/main" val="165033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2F31-623E-B77D-A027-E201A22373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B7236-9BD4-031B-4C22-061E01705ED2}"/>
              </a:ext>
            </a:extLst>
          </p:cNvPr>
          <p:cNvSpPr>
            <a:spLocks noGrp="1"/>
          </p:cNvSpPr>
          <p:nvPr>
            <p:ph idx="1"/>
          </p:nvPr>
        </p:nvSpPr>
        <p:spPr/>
        <p:txBody>
          <a:bodyPr/>
          <a:lstStyle/>
          <a:p>
            <a:r>
              <a:rPr lang="en-US" dirty="0"/>
              <a:t>September 18, 2018:</a:t>
            </a:r>
          </a:p>
          <a:p>
            <a:endParaRPr lang="en-US" dirty="0"/>
          </a:p>
          <a:p>
            <a:endParaRPr lang="en-US" dirty="0"/>
          </a:p>
          <a:p>
            <a:endParaRPr lang="en-US" dirty="0"/>
          </a:p>
          <a:p>
            <a:endParaRPr lang="en-US" dirty="0"/>
          </a:p>
          <a:p>
            <a:pPr lvl="1"/>
            <a:r>
              <a:rPr lang="en-US" dirty="0"/>
              <a:t>“Clearly Tim Cook has been effective in his developing a relationship with the current administration, and this is probably one of the best examples of the fruits of that labor.”</a:t>
            </a:r>
          </a:p>
          <a:p>
            <a:endParaRPr lang="en-US" dirty="0"/>
          </a:p>
        </p:txBody>
      </p:sp>
      <p:sp>
        <p:nvSpPr>
          <p:cNvPr id="4" name="Slide Number Placeholder 3">
            <a:extLst>
              <a:ext uri="{FF2B5EF4-FFF2-40B4-BE49-F238E27FC236}">
                <a16:creationId xmlns:a16="http://schemas.microsoft.com/office/drawing/2014/main" id="{958CF9B6-0DCA-75AD-E627-29CBBDF21E08}"/>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5" name="Title 1">
            <a:extLst>
              <a:ext uri="{FF2B5EF4-FFF2-40B4-BE49-F238E27FC236}">
                <a16:creationId xmlns:a16="http://schemas.microsoft.com/office/drawing/2014/main" id="{87378527-8A0B-F8A1-9561-42DAD950708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pic>
        <p:nvPicPr>
          <p:cNvPr id="2" name="Picture 1">
            <a:extLst>
              <a:ext uri="{FF2B5EF4-FFF2-40B4-BE49-F238E27FC236}">
                <a16:creationId xmlns:a16="http://schemas.microsoft.com/office/drawing/2014/main" id="{9FC148CD-4ACF-7209-ABD0-4DF33590FB67}"/>
              </a:ext>
            </a:extLst>
          </p:cNvPr>
          <p:cNvPicPr>
            <a:picLocks noChangeAspect="1"/>
          </p:cNvPicPr>
          <p:nvPr/>
        </p:nvPicPr>
        <p:blipFill>
          <a:blip r:embed="rId2"/>
          <a:stretch>
            <a:fillRect/>
          </a:stretch>
        </p:blipFill>
        <p:spPr>
          <a:xfrm>
            <a:off x="2209800" y="3032762"/>
            <a:ext cx="7772400" cy="888838"/>
          </a:xfrm>
          <a:prstGeom prst="rect">
            <a:avLst/>
          </a:prstGeom>
        </p:spPr>
      </p:pic>
      <p:pic>
        <p:nvPicPr>
          <p:cNvPr id="7" name="Picture 6">
            <a:extLst>
              <a:ext uri="{FF2B5EF4-FFF2-40B4-BE49-F238E27FC236}">
                <a16:creationId xmlns:a16="http://schemas.microsoft.com/office/drawing/2014/main" id="{19AF3E57-74B6-D17B-585D-48684728036E}"/>
              </a:ext>
            </a:extLst>
          </p:cNvPr>
          <p:cNvPicPr>
            <a:picLocks noChangeAspect="1"/>
          </p:cNvPicPr>
          <p:nvPr/>
        </p:nvPicPr>
        <p:blipFill>
          <a:blip r:embed="rId3"/>
          <a:stretch>
            <a:fillRect/>
          </a:stretch>
        </p:blipFill>
        <p:spPr>
          <a:xfrm>
            <a:off x="3505200" y="2301395"/>
            <a:ext cx="4772864" cy="608784"/>
          </a:xfrm>
          <a:prstGeom prst="rect">
            <a:avLst/>
          </a:prstGeom>
        </p:spPr>
      </p:pic>
    </p:spTree>
    <p:extLst>
      <p:ext uri="{BB962C8B-B14F-4D97-AF65-F5344CB8AC3E}">
        <p14:creationId xmlns:p14="http://schemas.microsoft.com/office/powerpoint/2010/main" val="652988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65977-1051-464B-1135-53BF9140DE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3CD1D-0418-ABCF-02F2-EC778CC19975}"/>
              </a:ext>
            </a:extLst>
          </p:cNvPr>
          <p:cNvSpPr>
            <a:spLocks noGrp="1"/>
          </p:cNvSpPr>
          <p:nvPr>
            <p:ph idx="1"/>
          </p:nvPr>
        </p:nvSpPr>
        <p:spPr/>
        <p:txBody>
          <a:bodyPr/>
          <a:lstStyle/>
          <a:p>
            <a:r>
              <a:rPr lang="en-US" dirty="0"/>
              <a:t>Both the metals tariffs and the China tariffs permitted certain products and product categories to be exempted, through an application process to Commerce (metals) and USTR (China), if certain criteria are satisfied.</a:t>
            </a:r>
          </a:p>
          <a:p>
            <a:pPr lvl="1"/>
            <a:r>
              <a:rPr lang="en-US" dirty="0"/>
              <a:t>Whether tariffs would impose significant harm on American business interests</a:t>
            </a:r>
          </a:p>
          <a:p>
            <a:pPr lvl="1"/>
            <a:r>
              <a:rPr lang="en-US" dirty="0"/>
              <a:t>Whether substitute products were available outside China</a:t>
            </a:r>
          </a:p>
          <a:p>
            <a:pPr lvl="1"/>
            <a:r>
              <a:rPr lang="en-US" dirty="0"/>
              <a:t>Whether the products were “strategically important” to China”</a:t>
            </a:r>
          </a:p>
        </p:txBody>
      </p:sp>
      <p:sp>
        <p:nvSpPr>
          <p:cNvPr id="4" name="Slide Number Placeholder 3">
            <a:extLst>
              <a:ext uri="{FF2B5EF4-FFF2-40B4-BE49-F238E27FC236}">
                <a16:creationId xmlns:a16="http://schemas.microsoft.com/office/drawing/2014/main" id="{AFF88F17-EC4E-2DE0-5531-EEA4C83D10D6}"/>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itle 1">
            <a:extLst>
              <a:ext uri="{FF2B5EF4-FFF2-40B4-BE49-F238E27FC236}">
                <a16:creationId xmlns:a16="http://schemas.microsoft.com/office/drawing/2014/main" id="{1E6E8963-8A72-3E4E-3F4B-83AF2320B64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70258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894E-C80D-86E8-5FD8-776A0346E4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F02061-6D14-D1CE-89CB-67333ADD028E}"/>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5" name="Title 1">
            <a:extLst>
              <a:ext uri="{FF2B5EF4-FFF2-40B4-BE49-F238E27FC236}">
                <a16:creationId xmlns:a16="http://schemas.microsoft.com/office/drawing/2014/main" id="{CF3E50CF-9C1C-75DF-5CC9-0286286DB516}"/>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pic>
        <p:nvPicPr>
          <p:cNvPr id="6" name="Picture 5">
            <a:extLst>
              <a:ext uri="{FF2B5EF4-FFF2-40B4-BE49-F238E27FC236}">
                <a16:creationId xmlns:a16="http://schemas.microsoft.com/office/drawing/2014/main" id="{864186A6-5BB1-E019-17BC-83D28159ED29}"/>
              </a:ext>
            </a:extLst>
          </p:cNvPr>
          <p:cNvPicPr>
            <a:picLocks noChangeAspect="1"/>
          </p:cNvPicPr>
          <p:nvPr/>
        </p:nvPicPr>
        <p:blipFill>
          <a:blip r:embed="rId3"/>
          <a:stretch>
            <a:fillRect/>
          </a:stretch>
        </p:blipFill>
        <p:spPr>
          <a:xfrm>
            <a:off x="3124199" y="1066800"/>
            <a:ext cx="6129777" cy="4585138"/>
          </a:xfrm>
          <a:prstGeom prst="rect">
            <a:avLst/>
          </a:prstGeom>
        </p:spPr>
      </p:pic>
    </p:spTree>
    <p:extLst>
      <p:ext uri="{BB962C8B-B14F-4D97-AF65-F5344CB8AC3E}">
        <p14:creationId xmlns:p14="http://schemas.microsoft.com/office/powerpoint/2010/main" val="2423570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1200-42A6-45F5-6BF3-E94522B23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1F62-A2EA-D3F0-EC1B-077BCDDE502F}"/>
              </a:ext>
            </a:extLst>
          </p:cNvPr>
          <p:cNvSpPr>
            <a:spLocks noGrp="1"/>
          </p:cNvSpPr>
          <p:nvPr>
            <p:ph type="title"/>
          </p:nvPr>
        </p:nvSpPr>
        <p:spPr>
          <a:xfrm>
            <a:off x="685800" y="32951"/>
            <a:ext cx="9652000" cy="1127125"/>
          </a:xfrm>
        </p:spPr>
        <p:txBody>
          <a:bodyPr/>
          <a:lstStyle/>
          <a:p>
            <a:r>
              <a:rPr lang="en-US" dirty="0"/>
              <a:t> </a:t>
            </a:r>
            <a:r>
              <a:rPr lang="en-US" dirty="0">
                <a:solidFill>
                  <a:schemeClr val="bg1"/>
                </a:solidFill>
              </a:rPr>
              <a:t>Wh</a:t>
            </a:r>
            <a:r>
              <a:rPr lang="en-US" dirty="0"/>
              <a:t>at Is a Tariff?</a:t>
            </a:r>
          </a:p>
        </p:txBody>
      </p:sp>
      <p:sp>
        <p:nvSpPr>
          <p:cNvPr id="4" name="Slide Number Placeholder 3">
            <a:extLst>
              <a:ext uri="{FF2B5EF4-FFF2-40B4-BE49-F238E27FC236}">
                <a16:creationId xmlns:a16="http://schemas.microsoft.com/office/drawing/2014/main" id="{DB4582BF-645A-C427-0648-08806B8ECFCC}"/>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a:t>
            </a:fld>
            <a:endParaRPr lang="en-US"/>
          </a:p>
        </p:txBody>
      </p:sp>
      <p:sp>
        <p:nvSpPr>
          <p:cNvPr id="6" name="Content Placeholder 5">
            <a:extLst>
              <a:ext uri="{FF2B5EF4-FFF2-40B4-BE49-F238E27FC236}">
                <a16:creationId xmlns:a16="http://schemas.microsoft.com/office/drawing/2014/main" id="{CC26070B-2333-C173-2D64-70A813957C4B}"/>
              </a:ext>
            </a:extLst>
          </p:cNvPr>
          <p:cNvSpPr>
            <a:spLocks noGrp="1"/>
          </p:cNvSpPr>
          <p:nvPr>
            <p:ph idx="1"/>
          </p:nvPr>
        </p:nvSpPr>
        <p:spPr/>
        <p:txBody>
          <a:bodyPr>
            <a:normAutofit lnSpcReduction="10000"/>
          </a:bodyPr>
          <a:lstStyle/>
          <a:p>
            <a:r>
              <a:rPr lang="en-US" dirty="0"/>
              <a:t>A tariff is a tax on imports.</a:t>
            </a:r>
          </a:p>
          <a:p>
            <a:r>
              <a:rPr lang="en-US" dirty="0"/>
              <a:t>Much like, say, the 6% sales tax in Michigan,</a:t>
            </a:r>
          </a:p>
          <a:p>
            <a:pPr lvl="1"/>
            <a:r>
              <a:rPr lang="en-US" dirty="0"/>
              <a:t>Whatever price the seller charges, the buyer pays an extra 6% that goes to the government.</a:t>
            </a:r>
          </a:p>
          <a:p>
            <a:r>
              <a:rPr lang="en-US" dirty="0"/>
              <a:t>A 10% tariff on all imports (such as Trump has proposed) would mean that</a:t>
            </a:r>
          </a:p>
          <a:p>
            <a:pPr lvl="1"/>
            <a:r>
              <a:rPr lang="en-US" dirty="0"/>
              <a:t>Whatever the foreign exporter charges for a product,</a:t>
            </a:r>
          </a:p>
          <a:p>
            <a:pPr lvl="1"/>
            <a:r>
              <a:rPr lang="en-US" dirty="0"/>
              <a:t>US buyers will pay an extra 10% to the US government.</a:t>
            </a:r>
          </a:p>
          <a:p>
            <a:r>
              <a:rPr lang="en-US" dirty="0"/>
              <a:t>Might the seller charge a lower price because of the tariff?</a:t>
            </a:r>
          </a:p>
          <a:p>
            <a:pPr lvl="1"/>
            <a:r>
              <a:rPr lang="en-US" dirty="0"/>
              <a:t>Perhaps, but when Trump used tariffs in 2018 on steel and China, they did not.</a:t>
            </a:r>
          </a:p>
        </p:txBody>
      </p:sp>
    </p:spTree>
    <p:extLst>
      <p:ext uri="{BB962C8B-B14F-4D97-AF65-F5344CB8AC3E}">
        <p14:creationId xmlns:p14="http://schemas.microsoft.com/office/powerpoint/2010/main" val="254876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2536-CB66-50FC-34F5-006427F4F6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5A290-711A-EA31-A206-EA97EDA4E83C}"/>
              </a:ext>
            </a:extLst>
          </p:cNvPr>
          <p:cNvSpPr>
            <a:spLocks noGrp="1"/>
          </p:cNvSpPr>
          <p:nvPr>
            <p:ph idx="1"/>
          </p:nvPr>
        </p:nvSpPr>
        <p:spPr/>
        <p:txBody>
          <a:bodyPr>
            <a:normAutofit lnSpcReduction="10000"/>
          </a:bodyPr>
          <a:lstStyle/>
          <a:p>
            <a:r>
              <a:rPr lang="en-US" dirty="0"/>
              <a:t>Requests for exemption</a:t>
            </a:r>
          </a:p>
          <a:p>
            <a:pPr lvl="1"/>
            <a:r>
              <a:rPr lang="en-US" dirty="0"/>
              <a:t>Metals tariffs:  “Commerce Department received nearly 500,000 exclusion requests”</a:t>
            </a:r>
          </a:p>
          <a:p>
            <a:pPr lvl="1"/>
            <a:r>
              <a:rPr lang="en-US" dirty="0"/>
              <a:t>China tariffs:  USTR “fielded more than 50,000 requests”</a:t>
            </a:r>
          </a:p>
          <a:p>
            <a:r>
              <a:rPr lang="en-US" dirty="0"/>
              <a:t>“He has also suggested targeting particular companies or industries.”</a:t>
            </a:r>
          </a:p>
          <a:p>
            <a:r>
              <a:rPr lang="en-US" dirty="0"/>
              <a:t>Lobbying Congress on trade issues increased once Mr. Trump took office </a:t>
            </a:r>
          </a:p>
          <a:p>
            <a:r>
              <a:rPr lang="en-US" dirty="0"/>
              <a:t>Biden maintained Trump’s tariffs, but it</a:t>
            </a:r>
          </a:p>
          <a:p>
            <a:pPr lvl="1"/>
            <a:r>
              <a:rPr lang="en-US" dirty="0"/>
              <a:t>gradually wound down the exclusions for China tariffs</a:t>
            </a:r>
          </a:p>
          <a:p>
            <a:pPr lvl="1"/>
            <a:r>
              <a:rPr lang="en-US" dirty="0"/>
              <a:t>continued to grant them for tariffs on steel and aluminum.</a:t>
            </a:r>
          </a:p>
        </p:txBody>
      </p:sp>
      <p:sp>
        <p:nvSpPr>
          <p:cNvPr id="4" name="Slide Number Placeholder 3">
            <a:extLst>
              <a:ext uri="{FF2B5EF4-FFF2-40B4-BE49-F238E27FC236}">
                <a16:creationId xmlns:a16="http://schemas.microsoft.com/office/drawing/2014/main" id="{941BDD00-AC05-93D6-6EBE-9CE8AC298067}"/>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5" name="Title 1">
            <a:extLst>
              <a:ext uri="{FF2B5EF4-FFF2-40B4-BE49-F238E27FC236}">
                <a16:creationId xmlns:a16="http://schemas.microsoft.com/office/drawing/2014/main" id="{610A5907-A8FE-517E-8CA7-200945F605C0}"/>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1752660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2E2-D622-F709-7AA0-37776703B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EF454-6DE7-5407-7304-D626529348B5}"/>
              </a:ext>
            </a:extLst>
          </p:cNvPr>
          <p:cNvSpPr>
            <a:spLocks noGrp="1"/>
          </p:cNvSpPr>
          <p:nvPr>
            <p:ph idx="1"/>
          </p:nvPr>
        </p:nvSpPr>
        <p:spPr/>
        <p:txBody>
          <a:bodyPr>
            <a:normAutofit/>
          </a:bodyPr>
          <a:lstStyle/>
          <a:p>
            <a:r>
              <a:rPr lang="en-US" dirty="0"/>
              <a:t>Trump administration’s decisions on exclusions were mysterious and arbitrary. </a:t>
            </a:r>
          </a:p>
          <a:p>
            <a:pPr lvl="1"/>
            <a:r>
              <a:rPr lang="en-US" dirty="0"/>
              <a:t>“Tariff exemptions were given </a:t>
            </a:r>
          </a:p>
          <a:p>
            <a:pPr lvl="2"/>
            <a:r>
              <a:rPr lang="en-US" dirty="0"/>
              <a:t>to Bibles but not to textbooks, </a:t>
            </a:r>
          </a:p>
          <a:p>
            <a:pPr lvl="2"/>
            <a:r>
              <a:rPr lang="en-US" dirty="0"/>
              <a:t>to salmon but not to pollock, </a:t>
            </a:r>
          </a:p>
          <a:p>
            <a:pPr lvl="2"/>
            <a:r>
              <a:rPr lang="en-US" dirty="0"/>
              <a:t>to children’s car seats but not to baby cribs. </a:t>
            </a:r>
          </a:p>
          <a:p>
            <a:pPr lvl="1"/>
            <a:r>
              <a:rPr lang="en-US" dirty="0"/>
              <a:t>The decisions were not subject to appeal.”</a:t>
            </a:r>
          </a:p>
        </p:txBody>
      </p:sp>
      <p:sp>
        <p:nvSpPr>
          <p:cNvPr id="4" name="Slide Number Placeholder 3">
            <a:extLst>
              <a:ext uri="{FF2B5EF4-FFF2-40B4-BE49-F238E27FC236}">
                <a16:creationId xmlns:a16="http://schemas.microsoft.com/office/drawing/2014/main" id="{7CA25438-2104-E62C-FFC0-19B80F0590F0}"/>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5" name="Title 1">
            <a:extLst>
              <a:ext uri="{FF2B5EF4-FFF2-40B4-BE49-F238E27FC236}">
                <a16:creationId xmlns:a16="http://schemas.microsoft.com/office/drawing/2014/main" id="{7A1AB210-6316-EBB0-021D-63788F037D4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2421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4FBF-DC34-F0A4-D08E-B65D1F9435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AD7F1-171B-2D29-8BFB-5081A7FCCF37}"/>
              </a:ext>
            </a:extLst>
          </p:cNvPr>
          <p:cNvSpPr>
            <a:spLocks noGrp="1"/>
          </p:cNvSpPr>
          <p:nvPr>
            <p:ph idx="1"/>
          </p:nvPr>
        </p:nvSpPr>
        <p:spPr/>
        <p:txBody>
          <a:bodyPr/>
          <a:lstStyle/>
          <a:p>
            <a:r>
              <a:rPr lang="en-US" dirty="0"/>
              <a:t>Issues with the exemptions</a:t>
            </a:r>
          </a:p>
          <a:p>
            <a:pPr lvl="1"/>
            <a:r>
              <a:rPr lang="en-US" dirty="0"/>
              <a:t>“Firms hiring lobbyists were less likely to have steel tariff exemptions approved.”</a:t>
            </a:r>
          </a:p>
          <a:p>
            <a:pPr lvl="1"/>
            <a:r>
              <a:rPr lang="en-US" dirty="0"/>
              <a:t>Study found:</a:t>
            </a:r>
          </a:p>
          <a:p>
            <a:pPr lvl="2"/>
            <a:r>
              <a:rPr lang="en-US" dirty="0"/>
              <a:t>Contributions to Republicans made China exemptions more likely</a:t>
            </a:r>
          </a:p>
          <a:p>
            <a:pPr lvl="2"/>
            <a:r>
              <a:rPr lang="en-US" dirty="0"/>
              <a:t>Contributions to Democrats made China exemptions less likely</a:t>
            </a:r>
          </a:p>
          <a:p>
            <a:pPr lvl="2"/>
            <a:r>
              <a:rPr lang="en-US" dirty="0"/>
              <a:t>Author quoted as saying the exclusion process was “a very effective spoils system”</a:t>
            </a:r>
          </a:p>
          <a:p>
            <a:pPr lvl="1"/>
            <a:r>
              <a:rPr lang="en-US" dirty="0"/>
              <a:t>Renewal of exemptions were uncertain and came late enough to create uncertainty.</a:t>
            </a:r>
          </a:p>
        </p:txBody>
      </p:sp>
      <p:sp>
        <p:nvSpPr>
          <p:cNvPr id="4" name="Slide Number Placeholder 3">
            <a:extLst>
              <a:ext uri="{FF2B5EF4-FFF2-40B4-BE49-F238E27FC236}">
                <a16:creationId xmlns:a16="http://schemas.microsoft.com/office/drawing/2014/main" id="{482C042C-3B61-5283-9DF0-47F57E7E87F1}"/>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1D9F00CF-C1E4-DB3D-8392-6F9B71334E3B}"/>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330747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Trump II Tariffs</a:t>
            </a:r>
            <a:endParaRPr lang="en-US" sz="6000" dirty="0"/>
          </a:p>
        </p:txBody>
      </p:sp>
    </p:spTree>
    <p:extLst>
      <p:ext uri="{BB962C8B-B14F-4D97-AF65-F5344CB8AC3E}">
        <p14:creationId xmlns:p14="http://schemas.microsoft.com/office/powerpoint/2010/main" val="334272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6F9D-8156-589A-D868-816764F08EB6}"/>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12B85371-6BE9-0821-B4B4-E70AB40523F3}"/>
              </a:ext>
            </a:extLst>
          </p:cNvPr>
          <p:cNvSpPr>
            <a:spLocks noGrp="1"/>
          </p:cNvSpPr>
          <p:nvPr>
            <p:ph idx="1"/>
          </p:nvPr>
        </p:nvSpPr>
        <p:spPr/>
        <p:txBody>
          <a:bodyPr>
            <a:normAutofit fontScale="92500"/>
          </a:bodyPr>
          <a:lstStyle/>
          <a:p>
            <a:r>
              <a:rPr lang="en-US" dirty="0"/>
              <a:t>“To me the most beautiful word in the dictionary is ‘tariff’”</a:t>
            </a:r>
          </a:p>
          <a:p>
            <a:r>
              <a:rPr lang="en-US" dirty="0"/>
              <a:t>During campaign he said he will </a:t>
            </a:r>
          </a:p>
          <a:p>
            <a:pPr lvl="1"/>
            <a:r>
              <a:rPr lang="en-US" dirty="0"/>
              <a:t>Place a tariff of 10% or 20% on all imports from all countries.</a:t>
            </a:r>
          </a:p>
          <a:p>
            <a:pPr lvl="1"/>
            <a:r>
              <a:rPr lang="en-US" dirty="0"/>
              <a:t>Place even higher tariffs (60%) on imports from China.</a:t>
            </a:r>
          </a:p>
          <a:p>
            <a:pPr lvl="1"/>
            <a:r>
              <a:rPr lang="en-US" dirty="0"/>
              <a:t>Raise our tariffs on countries to match what they charge on our exports.</a:t>
            </a:r>
          </a:p>
          <a:p>
            <a:pPr lvl="2"/>
            <a:r>
              <a:rPr lang="en-US" dirty="0"/>
              <a:t>“Reciprocal Trade Act”</a:t>
            </a:r>
          </a:p>
          <a:p>
            <a:pPr lvl="2"/>
            <a:r>
              <a:rPr lang="en-US" dirty="0"/>
              <a:t>(And lower those where they charge less?)</a:t>
            </a:r>
          </a:p>
          <a:p>
            <a:pPr lvl="1"/>
            <a:r>
              <a:rPr lang="en-US" dirty="0"/>
              <a:t>Raise tariffs on countries that don’t use the US dollar for international transactions.</a:t>
            </a:r>
          </a:p>
          <a:p>
            <a:pPr lvl="1"/>
            <a:r>
              <a:rPr lang="en-US" dirty="0"/>
              <a:t>Place tariffs on Mexico, violating his own USMCA trade agreement</a:t>
            </a:r>
          </a:p>
          <a:p>
            <a:pPr lvl="2"/>
            <a:r>
              <a:rPr lang="en-US" dirty="0"/>
              <a:t>25% on everything if they don’t stop US immigration</a:t>
            </a:r>
          </a:p>
          <a:p>
            <a:pPr lvl="2"/>
            <a:r>
              <a:rPr lang="en-US" dirty="0"/>
              <a:t>100% on cars to get production in US</a:t>
            </a:r>
          </a:p>
          <a:p>
            <a:pPr lvl="1"/>
            <a:endParaRPr lang="en-US" dirty="0"/>
          </a:p>
        </p:txBody>
      </p:sp>
      <p:sp>
        <p:nvSpPr>
          <p:cNvPr id="4" name="Slide Number Placeholder 3">
            <a:extLst>
              <a:ext uri="{FF2B5EF4-FFF2-40B4-BE49-F238E27FC236}">
                <a16:creationId xmlns:a16="http://schemas.microsoft.com/office/drawing/2014/main" id="{91361610-FF26-2F73-ACBF-98EE993F772F}"/>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26295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5FDB-5DA9-288D-E94A-B11D5ED3BD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F11AF-DE37-1EA4-FB07-E93E6E21DE43}"/>
              </a:ext>
            </a:extLst>
          </p:cNvPr>
          <p:cNvSpPr>
            <a:spLocks noGrp="1"/>
          </p:cNvSpPr>
          <p:nvPr>
            <p:ph idx="1"/>
          </p:nvPr>
        </p:nvSpPr>
        <p:spPr/>
        <p:txBody>
          <a:bodyPr>
            <a:normAutofit/>
          </a:bodyPr>
          <a:lstStyle/>
          <a:p>
            <a:r>
              <a:rPr lang="en-US" dirty="0"/>
              <a:t>After the election he said he threatened:</a:t>
            </a:r>
          </a:p>
          <a:p>
            <a:pPr lvl="1"/>
            <a:r>
              <a:rPr lang="en-US" dirty="0"/>
              <a:t>Nov 26:  New tariffs unless they stop people and drugs crossing border</a:t>
            </a:r>
          </a:p>
          <a:p>
            <a:pPr lvl="2"/>
            <a:r>
              <a:rPr lang="en-US" dirty="0"/>
              <a:t>25% on Mexico and Canada</a:t>
            </a:r>
          </a:p>
          <a:p>
            <a:pPr lvl="2"/>
            <a:r>
              <a:rPr lang="en-US" dirty="0"/>
              <a:t>Extra 10% on China</a:t>
            </a:r>
          </a:p>
          <a:p>
            <a:pPr lvl="1"/>
            <a:r>
              <a:rPr lang="en-US" dirty="0"/>
              <a:t>Nov 30:  100% Tariffs on </a:t>
            </a:r>
            <a:r>
              <a:rPr lang="en-US" dirty="0" err="1"/>
              <a:t>Brics</a:t>
            </a:r>
            <a:r>
              <a:rPr lang="en-US" dirty="0"/>
              <a:t> if they undermine the US dollar</a:t>
            </a:r>
          </a:p>
          <a:p>
            <a:pPr lvl="2"/>
            <a:r>
              <a:rPr lang="en-US" dirty="0" err="1"/>
              <a:t>Brics</a:t>
            </a:r>
            <a:r>
              <a:rPr lang="en-US" dirty="0"/>
              <a:t> = Brazil, Russia, India, China and South Africa</a:t>
            </a:r>
          </a:p>
          <a:p>
            <a:pPr lvl="3"/>
            <a:r>
              <a:rPr lang="en-US" dirty="0"/>
              <a:t>Expanded to include Iran, United Arab Emirates, Egypt and Ethiopia</a:t>
            </a:r>
          </a:p>
          <a:p>
            <a:pPr lvl="2"/>
            <a:r>
              <a:rPr lang="en-US" dirty="0"/>
              <a:t>A proposal for a </a:t>
            </a:r>
            <a:r>
              <a:rPr lang="en-US" dirty="0" err="1"/>
              <a:t>Brics</a:t>
            </a:r>
            <a:r>
              <a:rPr lang="en-US" dirty="0"/>
              <a:t> currency was introduced at last year’s summit in South Africa.</a:t>
            </a:r>
          </a:p>
          <a:p>
            <a:pPr lvl="1"/>
            <a:r>
              <a:rPr lang="en-US" dirty="0"/>
              <a:t>Jan 7:  Tariffs on Denmark if it doesn’t allow US to buy Greenland</a:t>
            </a:r>
          </a:p>
        </p:txBody>
      </p:sp>
      <p:sp>
        <p:nvSpPr>
          <p:cNvPr id="2" name="Title 1">
            <a:extLst>
              <a:ext uri="{FF2B5EF4-FFF2-40B4-BE49-F238E27FC236}">
                <a16:creationId xmlns:a16="http://schemas.microsoft.com/office/drawing/2014/main" id="{9EA12A88-3DE7-FB42-2D79-AAF266DE742A}"/>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4" name="Slide Number Placeholder 3">
            <a:extLst>
              <a:ext uri="{FF2B5EF4-FFF2-40B4-BE49-F238E27FC236}">
                <a16:creationId xmlns:a16="http://schemas.microsoft.com/office/drawing/2014/main" id="{D18B2C5F-95AC-EA42-2C78-CEB8C53CA3E4}"/>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26057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1C863-1370-F990-B280-FFEEC31E0D2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4DEB7-6283-A9C5-901A-24C68604F28D}"/>
              </a:ext>
            </a:extLst>
          </p:cNvPr>
          <p:cNvSpPr>
            <a:spLocks noGrp="1"/>
          </p:cNvSpPr>
          <p:nvPr>
            <p:ph idx="1"/>
          </p:nvPr>
        </p:nvSpPr>
        <p:spPr/>
        <p:txBody>
          <a:bodyPr>
            <a:normAutofit/>
          </a:bodyPr>
          <a:lstStyle/>
          <a:p>
            <a:r>
              <a:rPr lang="en-US" dirty="0"/>
              <a:t>After inauguration, as President he:</a:t>
            </a:r>
          </a:p>
          <a:p>
            <a:pPr lvl="1"/>
            <a:r>
              <a:rPr lang="en-US" dirty="0"/>
              <a:t>Jan 16:  Threatened tariffs on Colombia if it doesn’t allow his deportation flights to land</a:t>
            </a:r>
          </a:p>
          <a:p>
            <a:pPr lvl="2"/>
            <a:r>
              <a:rPr lang="en-US" dirty="0"/>
              <a:t>They first threatened retaliatory tariffs, but then permitted flights to land and Trump retracted the threat</a:t>
            </a:r>
          </a:p>
          <a:p>
            <a:pPr lvl="1"/>
            <a:endParaRPr lang="en-US" dirty="0"/>
          </a:p>
        </p:txBody>
      </p:sp>
      <p:sp>
        <p:nvSpPr>
          <p:cNvPr id="2" name="Title 1">
            <a:extLst>
              <a:ext uri="{FF2B5EF4-FFF2-40B4-BE49-F238E27FC236}">
                <a16:creationId xmlns:a16="http://schemas.microsoft.com/office/drawing/2014/main" id="{258C99A9-D475-05D6-EED8-CF8C25F09401}"/>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127FBE1C-AC3B-4F58-815B-065D607B646B}"/>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28773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5E22-07C5-8965-6B67-85950DC61B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AD8FE-3A9A-6C42-206C-777C4D0BB85E}"/>
              </a:ext>
            </a:extLst>
          </p:cNvPr>
          <p:cNvSpPr>
            <a:spLocks noGrp="1"/>
          </p:cNvSpPr>
          <p:nvPr>
            <p:ph idx="1"/>
          </p:nvPr>
        </p:nvSpPr>
        <p:spPr/>
        <p:txBody>
          <a:bodyPr>
            <a:normAutofit/>
          </a:bodyPr>
          <a:lstStyle/>
          <a:p>
            <a:r>
              <a:rPr lang="en-US" dirty="0"/>
              <a:t>After inauguration, as President he:</a:t>
            </a:r>
          </a:p>
          <a:p>
            <a:pPr lvl="1"/>
            <a:r>
              <a:rPr lang="en-US" dirty="0"/>
              <a:t>Feb 1:  Announced tariffs of 25% on Canada and Mexico and 10% on China if they didn’t stop flows of illegal people and drugs across the borders</a:t>
            </a:r>
          </a:p>
          <a:p>
            <a:pPr lvl="2"/>
            <a:r>
              <a:rPr lang="en-US" dirty="0"/>
              <a:t>After talks with leaders he postponed the tariffs on Canada and Mexico for one month</a:t>
            </a:r>
          </a:p>
          <a:p>
            <a:pPr lvl="3"/>
            <a:r>
              <a:rPr lang="en-US" dirty="0"/>
              <a:t>On Feb 24 he said he is “he said he is ‘going forward’ with the tariffs next week. </a:t>
            </a:r>
          </a:p>
          <a:p>
            <a:pPr lvl="2"/>
            <a:r>
              <a:rPr lang="en-US" dirty="0"/>
              <a:t>The 10% additional tariff on China</a:t>
            </a:r>
          </a:p>
          <a:p>
            <a:pPr lvl="3"/>
            <a:r>
              <a:rPr lang="en-US" dirty="0"/>
              <a:t>Went into effect Feb 4</a:t>
            </a:r>
          </a:p>
          <a:p>
            <a:pPr lvl="3"/>
            <a:r>
              <a:rPr lang="en-US" dirty="0"/>
              <a:t>China retaliated with more tariffs on US</a:t>
            </a:r>
          </a:p>
        </p:txBody>
      </p:sp>
      <p:sp>
        <p:nvSpPr>
          <p:cNvPr id="2" name="Title 1">
            <a:extLst>
              <a:ext uri="{FF2B5EF4-FFF2-40B4-BE49-F238E27FC236}">
                <a16:creationId xmlns:a16="http://schemas.microsoft.com/office/drawing/2014/main" id="{2A64BDEE-5684-7F6C-CD24-5F2549595643}"/>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704D10D1-A50A-706C-1BB4-CD58B73138B6}"/>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260965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68268-033D-6CF4-B4F8-E29C9616AE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6815A8-E9D0-0B7E-A7BA-C5BDAEA6D45E}"/>
              </a:ext>
            </a:extLst>
          </p:cNvPr>
          <p:cNvSpPr>
            <a:spLocks noGrp="1"/>
          </p:cNvSpPr>
          <p:nvPr>
            <p:ph idx="1"/>
          </p:nvPr>
        </p:nvSpPr>
        <p:spPr/>
        <p:txBody>
          <a:bodyPr>
            <a:normAutofit/>
          </a:bodyPr>
          <a:lstStyle/>
          <a:p>
            <a:r>
              <a:rPr lang="en-US" dirty="0"/>
              <a:t>After inauguration, as President he:</a:t>
            </a:r>
          </a:p>
          <a:p>
            <a:pPr lvl="1"/>
            <a:r>
              <a:rPr lang="en-US" dirty="0"/>
              <a:t>Feb 1:  Announced repeal of “de minimis” tariff-free policy on imports from China</a:t>
            </a:r>
          </a:p>
          <a:p>
            <a:pPr lvl="2"/>
            <a:r>
              <a:rPr lang="en-US" dirty="0"/>
              <a:t>For years, imports under $800 have entered US tariff free</a:t>
            </a:r>
          </a:p>
          <a:p>
            <a:pPr lvl="2"/>
            <a:r>
              <a:rPr lang="en-US" dirty="0"/>
              <a:t>Feb 7:  Paused the repeal as packages piled up at customs</a:t>
            </a:r>
          </a:p>
        </p:txBody>
      </p:sp>
      <p:sp>
        <p:nvSpPr>
          <p:cNvPr id="2" name="Title 1">
            <a:extLst>
              <a:ext uri="{FF2B5EF4-FFF2-40B4-BE49-F238E27FC236}">
                <a16:creationId xmlns:a16="http://schemas.microsoft.com/office/drawing/2014/main" id="{F739B840-3839-3E2D-BD0C-CC7B6732A357}"/>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E273C606-C833-3372-DC2B-B6DBE9BA742D}"/>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132754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F5FE-F510-43C4-89DA-D3E35DB9FE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E3312-9A48-98B7-8B05-879215DF1281}"/>
              </a:ext>
            </a:extLst>
          </p:cNvPr>
          <p:cNvSpPr>
            <a:spLocks noGrp="1"/>
          </p:cNvSpPr>
          <p:nvPr>
            <p:ph idx="1"/>
          </p:nvPr>
        </p:nvSpPr>
        <p:spPr/>
        <p:txBody>
          <a:bodyPr>
            <a:normAutofit/>
          </a:bodyPr>
          <a:lstStyle/>
          <a:p>
            <a:r>
              <a:rPr lang="en-US" dirty="0"/>
              <a:t>After inauguration, as President he:</a:t>
            </a:r>
          </a:p>
          <a:p>
            <a:pPr lvl="1"/>
            <a:r>
              <a:rPr lang="en-US" dirty="0"/>
              <a:t>Feb 3:  Trump “hinted” that EU would be next</a:t>
            </a:r>
          </a:p>
          <a:p>
            <a:pPr lvl="2"/>
            <a:r>
              <a:rPr lang="en-US" dirty="0"/>
              <a:t>"They don't take our cars, they don't take our farm products, they take almost nothing and we take everything from them. Millions of cars, tremendous amounts of food and farm products," he told journalists. [BBC]</a:t>
            </a:r>
          </a:p>
        </p:txBody>
      </p:sp>
      <p:sp>
        <p:nvSpPr>
          <p:cNvPr id="2" name="Title 1">
            <a:extLst>
              <a:ext uri="{FF2B5EF4-FFF2-40B4-BE49-F238E27FC236}">
                <a16:creationId xmlns:a16="http://schemas.microsoft.com/office/drawing/2014/main" id="{073C75BF-2E12-E75B-CE2A-832E4DB57E5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1943CB35-D8D4-A0B2-A040-FC313AB0B873}"/>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48471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22729" y="771507"/>
            <a:ext cx="8310271" cy="4638693"/>
          </a:xfrm>
        </p:spPr>
        <p:txBody>
          <a:bodyPr/>
          <a:lstStyle/>
          <a:p>
            <a:r>
              <a:rPr lang="en-US" dirty="0"/>
              <a:t>US Tariff History</a:t>
            </a:r>
          </a:p>
          <a:p>
            <a:r>
              <a:rPr lang="en-US" dirty="0"/>
              <a:t>Trump I Tariffs</a:t>
            </a:r>
          </a:p>
          <a:p>
            <a:r>
              <a:rPr lang="en-US" dirty="0"/>
              <a:t>Trump II Tariff Proposals</a:t>
            </a:r>
          </a:p>
          <a:p>
            <a:r>
              <a:rPr lang="en-US" dirty="0"/>
              <a:t>Tariff Effects in General</a:t>
            </a:r>
          </a:p>
          <a:p>
            <a:r>
              <a:rPr lang="en-US" dirty="0"/>
              <a:t>Effects of Trump II Tariffs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a:t>
            </a:fld>
            <a:endParaRPr lang="en-US"/>
          </a:p>
        </p:txBody>
      </p:sp>
    </p:spTree>
    <p:extLst>
      <p:ext uri="{BB962C8B-B14F-4D97-AF65-F5344CB8AC3E}">
        <p14:creationId xmlns:p14="http://schemas.microsoft.com/office/powerpoint/2010/main" val="122601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994E-EA9C-3A74-0577-9BD9994E76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31192-76A6-FE80-41B7-5F5A616BB0CD}"/>
              </a:ext>
            </a:extLst>
          </p:cNvPr>
          <p:cNvSpPr>
            <a:spLocks noGrp="1"/>
          </p:cNvSpPr>
          <p:nvPr>
            <p:ph idx="1"/>
          </p:nvPr>
        </p:nvSpPr>
        <p:spPr/>
        <p:txBody>
          <a:bodyPr>
            <a:normAutofit/>
          </a:bodyPr>
          <a:lstStyle/>
          <a:p>
            <a:r>
              <a:rPr lang="en-US" dirty="0"/>
              <a:t>After inauguration, as President he:</a:t>
            </a:r>
          </a:p>
          <a:p>
            <a:pPr lvl="1"/>
            <a:r>
              <a:rPr lang="en-US" dirty="0"/>
              <a:t>Feb 9:  Trump announced new 25% tariffs on steel and aluminum from all countries, to take effect on March 12. [NYT]</a:t>
            </a:r>
          </a:p>
          <a:p>
            <a:pPr lvl="2"/>
            <a:r>
              <a:rPr lang="en-US" dirty="0"/>
              <a:t>Like last time who will actually be covered remains to be seen.</a:t>
            </a:r>
          </a:p>
        </p:txBody>
      </p:sp>
      <p:sp>
        <p:nvSpPr>
          <p:cNvPr id="2" name="Title 1">
            <a:extLst>
              <a:ext uri="{FF2B5EF4-FFF2-40B4-BE49-F238E27FC236}">
                <a16:creationId xmlns:a16="http://schemas.microsoft.com/office/drawing/2014/main" id="{EEEF8DF6-7E78-7D68-01B2-F2107A017659}"/>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A327E00B-DE79-8128-2D67-534EC05AA1EA}"/>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21334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AE3AD-9A8C-592E-90AA-BD0341F07A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5CFE2-18BF-B094-F7CE-6EA225D3CEFD}"/>
              </a:ext>
            </a:extLst>
          </p:cNvPr>
          <p:cNvSpPr>
            <a:spLocks noGrp="1"/>
          </p:cNvSpPr>
          <p:nvPr>
            <p:ph idx="1"/>
          </p:nvPr>
        </p:nvSpPr>
        <p:spPr/>
        <p:txBody>
          <a:bodyPr>
            <a:normAutofit/>
          </a:bodyPr>
          <a:lstStyle/>
          <a:p>
            <a:r>
              <a:rPr lang="en-US" dirty="0"/>
              <a:t>After inauguration, as President he:</a:t>
            </a:r>
          </a:p>
          <a:p>
            <a:pPr lvl="1"/>
            <a:r>
              <a:rPr lang="en-US" dirty="0"/>
              <a:t>Feb 13:  Trump starts work on “reciprocal tariffs”</a:t>
            </a:r>
          </a:p>
          <a:p>
            <a:pPr lvl="2"/>
            <a:r>
              <a:rPr lang="en-US" dirty="0"/>
              <a:t>“Trump Says He’ll Rework Global Trading Relations With ‘Reciprocal’ Tariffs” [NYT]</a:t>
            </a:r>
          </a:p>
        </p:txBody>
      </p:sp>
      <p:sp>
        <p:nvSpPr>
          <p:cNvPr id="2" name="Title 1">
            <a:extLst>
              <a:ext uri="{FF2B5EF4-FFF2-40B4-BE49-F238E27FC236}">
                <a16:creationId xmlns:a16="http://schemas.microsoft.com/office/drawing/2014/main" id="{56E3122A-6B5F-2136-7394-F180A97285F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B4026255-0229-9DE2-4C0C-53A846DF87E0}"/>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37252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8E62-F993-6D27-AA3D-F83F1A497E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CEDD4-5BB3-CC8C-2B76-1002CD34DD9F}"/>
              </a:ext>
            </a:extLst>
          </p:cNvPr>
          <p:cNvSpPr>
            <a:spLocks noGrp="1"/>
          </p:cNvSpPr>
          <p:nvPr>
            <p:ph idx="1"/>
          </p:nvPr>
        </p:nvSpPr>
        <p:spPr/>
        <p:txBody>
          <a:bodyPr>
            <a:normAutofit/>
          </a:bodyPr>
          <a:lstStyle/>
          <a:p>
            <a:r>
              <a:rPr lang="en-US" dirty="0"/>
              <a:t>After inauguration, as President he:</a:t>
            </a:r>
          </a:p>
          <a:p>
            <a:pPr lvl="1"/>
            <a:r>
              <a:rPr lang="en-US" dirty="0"/>
              <a:t>Feb 18:  Trump threatens tariffs of 25% or more on cars, drugs, and chips.</a:t>
            </a:r>
          </a:p>
        </p:txBody>
      </p:sp>
      <p:sp>
        <p:nvSpPr>
          <p:cNvPr id="2" name="Title 1">
            <a:extLst>
              <a:ext uri="{FF2B5EF4-FFF2-40B4-BE49-F238E27FC236}">
                <a16:creationId xmlns:a16="http://schemas.microsoft.com/office/drawing/2014/main" id="{FB148F5C-0ED6-F822-DE92-417A1E203596}"/>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E4C6722B-5C06-E9BD-AE0A-9E42267AE752}"/>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7454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B01F-27BB-3F27-F2ED-8188457970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F8E62-D6A3-8B7F-3133-B5FAD80C1B4E}"/>
              </a:ext>
            </a:extLst>
          </p:cNvPr>
          <p:cNvSpPr>
            <a:spLocks noGrp="1"/>
          </p:cNvSpPr>
          <p:nvPr>
            <p:ph idx="1"/>
          </p:nvPr>
        </p:nvSpPr>
        <p:spPr/>
        <p:txBody>
          <a:bodyPr>
            <a:normAutofit/>
          </a:bodyPr>
          <a:lstStyle/>
          <a:p>
            <a:r>
              <a:rPr lang="en-US" dirty="0"/>
              <a:t>After inauguration, as President he:</a:t>
            </a:r>
          </a:p>
          <a:p>
            <a:pPr lvl="1"/>
            <a:r>
              <a:rPr lang="en-US" dirty="0"/>
              <a:t>Feb 21:  “Donald Trump is considering tariffs on countries that levy digital services taxes against American companies”</a:t>
            </a:r>
          </a:p>
        </p:txBody>
      </p:sp>
      <p:sp>
        <p:nvSpPr>
          <p:cNvPr id="2" name="Title 1">
            <a:extLst>
              <a:ext uri="{FF2B5EF4-FFF2-40B4-BE49-F238E27FC236}">
                <a16:creationId xmlns:a16="http://schemas.microsoft.com/office/drawing/2014/main" id="{D7F3C554-E433-77C0-C62D-2F8C4CAD8157}"/>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2CF630E8-7A55-F4FB-5C7A-B519705376F3}"/>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40910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FEA56-0B54-E7A2-1634-B0A7041DA2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479569-1569-2005-5DE4-59F91D3149AD}"/>
              </a:ext>
            </a:extLst>
          </p:cNvPr>
          <p:cNvSpPr>
            <a:spLocks noGrp="1"/>
          </p:cNvSpPr>
          <p:nvPr>
            <p:ph idx="1"/>
          </p:nvPr>
        </p:nvSpPr>
        <p:spPr/>
        <p:txBody>
          <a:bodyPr>
            <a:normAutofit/>
          </a:bodyPr>
          <a:lstStyle/>
          <a:p>
            <a:r>
              <a:rPr lang="en-US" dirty="0"/>
              <a:t>After inauguration, as President he:</a:t>
            </a:r>
          </a:p>
          <a:p>
            <a:pPr lvl="1"/>
            <a:r>
              <a:rPr lang="en-US" dirty="0"/>
              <a:t>Feb 24:  Directed Commerce Department to investigate need for tariffs on copper, as threat to national security</a:t>
            </a:r>
          </a:p>
        </p:txBody>
      </p:sp>
      <p:sp>
        <p:nvSpPr>
          <p:cNvPr id="2" name="Title 1">
            <a:extLst>
              <a:ext uri="{FF2B5EF4-FFF2-40B4-BE49-F238E27FC236}">
                <a16:creationId xmlns:a16="http://schemas.microsoft.com/office/drawing/2014/main" id="{FDFCF188-90C0-FAC9-C541-3DAFC60DCB00}"/>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a:t>
            </a:r>
          </a:p>
        </p:txBody>
      </p:sp>
      <p:sp>
        <p:nvSpPr>
          <p:cNvPr id="4" name="Slide Number Placeholder 3">
            <a:extLst>
              <a:ext uri="{FF2B5EF4-FFF2-40B4-BE49-F238E27FC236}">
                <a16:creationId xmlns:a16="http://schemas.microsoft.com/office/drawing/2014/main" id="{A26B4C2F-A9F6-8E7E-FAA1-3E0594DA9930}"/>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2438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5C69D-1237-C4FB-A9F7-B1A155151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BBF06-F95E-6529-F229-2D5C9C2A8F64}"/>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C2790B72-2DAE-8781-ABE9-4F9CCD9E2F2C}"/>
              </a:ext>
            </a:extLst>
          </p:cNvPr>
          <p:cNvSpPr>
            <a:spLocks noGrp="1"/>
          </p:cNvSpPr>
          <p:nvPr>
            <p:ph idx="1"/>
          </p:nvPr>
        </p:nvSpPr>
        <p:spPr/>
        <p:txBody>
          <a:bodyPr>
            <a:normAutofit/>
          </a:bodyPr>
          <a:lstStyle/>
          <a:p>
            <a:r>
              <a:rPr lang="en-US" dirty="0"/>
              <a:t>What will Trump actually do?</a:t>
            </a:r>
          </a:p>
          <a:p>
            <a:pPr lvl="1"/>
            <a:r>
              <a:rPr lang="en-US" dirty="0"/>
              <a:t>Beattie in FT 11/18/24:  “trade policy in his first administration emerged from fierce internal battles like a </a:t>
            </a:r>
            <a:r>
              <a:rPr lang="en-US" b="1" dirty="0"/>
              <a:t>victorious but bloodied rat crawling out of a sack of rodent corpses</a:t>
            </a:r>
            <a:r>
              <a:rPr lang="en-US" dirty="0"/>
              <a:t>, with Trump’s caprice determining which idea survived.”</a:t>
            </a:r>
          </a:p>
          <a:p>
            <a:pPr lvl="1"/>
            <a:r>
              <a:rPr lang="en-US" dirty="0"/>
              <a:t>He will surely do some of the things on this list</a:t>
            </a:r>
          </a:p>
          <a:p>
            <a:pPr lvl="1"/>
            <a:r>
              <a:rPr lang="en-US" dirty="0"/>
              <a:t>But not on everybody.  He’ll use threats to negotiate ”deals”</a:t>
            </a:r>
          </a:p>
          <a:p>
            <a:pPr lvl="2"/>
            <a:r>
              <a:rPr lang="en-US" dirty="0"/>
              <a:t>For the benefit of the country (?)</a:t>
            </a:r>
          </a:p>
          <a:p>
            <a:pPr lvl="2"/>
            <a:r>
              <a:rPr lang="en-US" dirty="0"/>
              <a:t>For the benefit of himself (!)</a:t>
            </a:r>
          </a:p>
        </p:txBody>
      </p:sp>
      <p:sp>
        <p:nvSpPr>
          <p:cNvPr id="4" name="Slide Number Placeholder 3">
            <a:extLst>
              <a:ext uri="{FF2B5EF4-FFF2-40B4-BE49-F238E27FC236}">
                <a16:creationId xmlns:a16="http://schemas.microsoft.com/office/drawing/2014/main" id="{92DB2B7C-69DE-2483-E1A7-6937F0D64403}"/>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4507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2AC48-BBD5-10B9-8012-9D7AC7627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50739-F956-3F40-9027-5454280A47AB}"/>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ACAA8612-0EEF-81D1-84C5-A726910E3641}"/>
              </a:ext>
            </a:extLst>
          </p:cNvPr>
          <p:cNvSpPr>
            <a:spLocks noGrp="1"/>
          </p:cNvSpPr>
          <p:nvPr>
            <p:ph idx="1"/>
          </p:nvPr>
        </p:nvSpPr>
        <p:spPr/>
        <p:txBody>
          <a:bodyPr>
            <a:normAutofit fontScale="92500" lnSpcReduction="20000"/>
          </a:bodyPr>
          <a:lstStyle/>
          <a:p>
            <a:r>
              <a:rPr lang="en-US" dirty="0"/>
              <a:t>What will Trump </a:t>
            </a:r>
            <a:r>
              <a:rPr lang="en-US" u="sng" dirty="0"/>
              <a:t>be able</a:t>
            </a:r>
            <a:r>
              <a:rPr lang="en-US" dirty="0"/>
              <a:t> do?</a:t>
            </a:r>
          </a:p>
          <a:p>
            <a:pPr lvl="1"/>
            <a:r>
              <a:rPr lang="en-US" dirty="0"/>
              <a:t>The US Constitution gives power over tariffs </a:t>
            </a:r>
            <a:r>
              <a:rPr lang="en-US" u="sng" dirty="0"/>
              <a:t>only</a:t>
            </a:r>
            <a:r>
              <a:rPr lang="en-US" dirty="0"/>
              <a:t> to Congress, not the President</a:t>
            </a:r>
          </a:p>
          <a:p>
            <a:pPr lvl="1"/>
            <a:r>
              <a:rPr lang="en-US" dirty="0"/>
              <a:t>But Congress has passed laws delegating that power to the President in certain circumstances:</a:t>
            </a:r>
          </a:p>
          <a:p>
            <a:pPr lvl="2"/>
            <a:r>
              <a:rPr lang="en-US" dirty="0"/>
              <a:t>Section 201 of 1974 Trade Act:  Safeguards, used for washing machines</a:t>
            </a:r>
          </a:p>
          <a:p>
            <a:pPr lvl="2"/>
            <a:r>
              <a:rPr lang="en-US" dirty="0"/>
              <a:t>Section 232 of 1962 Trade Act:  National security, used for steel</a:t>
            </a:r>
          </a:p>
          <a:p>
            <a:pPr lvl="2"/>
            <a:r>
              <a:rPr lang="en-US" dirty="0"/>
              <a:t>Section 301 of 1974 Trade Act: Unfair trade, used for China tariffs</a:t>
            </a:r>
          </a:p>
          <a:p>
            <a:pPr lvl="2"/>
            <a:r>
              <a:rPr lang="en-US" dirty="0"/>
              <a:t>International Emergency Economic Powers Act of 1977, </a:t>
            </a:r>
          </a:p>
          <a:p>
            <a:pPr lvl="3"/>
            <a:r>
              <a:rPr lang="en-US" dirty="0"/>
              <a:t>Did not use in his first term</a:t>
            </a:r>
          </a:p>
          <a:p>
            <a:pPr lvl="3"/>
            <a:r>
              <a:rPr lang="en-US" dirty="0"/>
              <a:t>But threatened against Mexico in 2018 over migration</a:t>
            </a:r>
          </a:p>
          <a:p>
            <a:pPr lvl="3"/>
            <a:r>
              <a:rPr lang="en-US" dirty="0"/>
              <a:t>Did use on Feb 1 for tariffs on Canada, Mexico, and China</a:t>
            </a:r>
          </a:p>
          <a:p>
            <a:pPr lvl="1"/>
            <a:r>
              <a:rPr lang="en-US" dirty="0"/>
              <a:t>For his tariffs on all imports, he may need to get Congress to act, but Beatie in FT disagrees</a:t>
            </a:r>
          </a:p>
          <a:p>
            <a:pPr lvl="1"/>
            <a:r>
              <a:rPr lang="en-US" dirty="0"/>
              <a:t>Reciprocal Trade Act would have to be by Congress</a:t>
            </a:r>
          </a:p>
          <a:p>
            <a:pPr lvl="2"/>
            <a:endParaRPr lang="en-US" dirty="0"/>
          </a:p>
        </p:txBody>
      </p:sp>
      <p:sp>
        <p:nvSpPr>
          <p:cNvPr id="4" name="Slide Number Placeholder 3">
            <a:extLst>
              <a:ext uri="{FF2B5EF4-FFF2-40B4-BE49-F238E27FC236}">
                <a16:creationId xmlns:a16="http://schemas.microsoft.com/office/drawing/2014/main" id="{CF2D652F-8A4A-B420-C8D5-DDD722CA23C5}"/>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2339858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639F3-EF4A-7EBD-9BF0-D8D6A8ECA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E94E2-8312-13A5-4881-828EFFEDE6CC}"/>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Plans</a:t>
            </a:r>
          </a:p>
        </p:txBody>
      </p:sp>
      <p:sp>
        <p:nvSpPr>
          <p:cNvPr id="3" name="Content Placeholder 2">
            <a:extLst>
              <a:ext uri="{FF2B5EF4-FFF2-40B4-BE49-F238E27FC236}">
                <a16:creationId xmlns:a16="http://schemas.microsoft.com/office/drawing/2014/main" id="{1671344D-273E-F35C-2AD8-1E7BF0D2A2DC}"/>
              </a:ext>
            </a:extLst>
          </p:cNvPr>
          <p:cNvSpPr>
            <a:spLocks noGrp="1"/>
          </p:cNvSpPr>
          <p:nvPr>
            <p:ph idx="1"/>
          </p:nvPr>
        </p:nvSpPr>
        <p:spPr/>
        <p:txBody>
          <a:bodyPr>
            <a:normAutofit/>
          </a:bodyPr>
          <a:lstStyle/>
          <a:p>
            <a:r>
              <a:rPr lang="en-US" dirty="0"/>
              <a:t>Use of International Emergency Economic Powers Act </a:t>
            </a:r>
          </a:p>
          <a:p>
            <a:pPr lvl="1"/>
            <a:r>
              <a:rPr lang="en-US" dirty="0"/>
              <a:t>Posted by White House Feb 1, 2025:</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A45B1E2-3C26-93BA-8E94-188B7E31F998}"/>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6" name="TextBox 5">
            <a:extLst>
              <a:ext uri="{FF2B5EF4-FFF2-40B4-BE49-F238E27FC236}">
                <a16:creationId xmlns:a16="http://schemas.microsoft.com/office/drawing/2014/main" id="{5A7849EC-5643-71B2-BF4F-FE6C64199366}"/>
              </a:ext>
            </a:extLst>
          </p:cNvPr>
          <p:cNvSpPr txBox="1"/>
          <p:nvPr/>
        </p:nvSpPr>
        <p:spPr>
          <a:xfrm>
            <a:off x="1219200" y="2828836"/>
            <a:ext cx="9753600" cy="1815882"/>
          </a:xfrm>
          <a:prstGeom prst="rect">
            <a:avLst/>
          </a:prstGeom>
          <a:noFill/>
          <a:ln w="57150">
            <a:solidFill>
              <a:schemeClr val="tx1"/>
            </a:solidFill>
          </a:ln>
        </p:spPr>
        <p:txBody>
          <a:bodyPr wrap="square">
            <a:spAutoFit/>
          </a:bodyPr>
          <a:lstStyle/>
          <a:p>
            <a:r>
              <a:rPr lang="en-US" sz="2800" b="1" i="0" dirty="0">
                <a:solidFill>
                  <a:srgbClr val="293340"/>
                </a:solidFill>
                <a:effectLst/>
                <a:latin typeface="Instrument Sans"/>
              </a:rPr>
              <a:t>ADDRESSING AN EMERGENCY SITUATION</a:t>
            </a:r>
            <a:r>
              <a:rPr lang="en-US" sz="2800" b="0" i="0" dirty="0">
                <a:solidFill>
                  <a:srgbClr val="293340"/>
                </a:solidFill>
                <a:effectLst/>
                <a:latin typeface="Instrument Sans"/>
              </a:rPr>
              <a:t>: The extraordinary threat posed by illegal aliens and drugs, including deadly fentanyl, constitutes a national emergency under the International Emergency Economic Powers Act (IEEPA).</a:t>
            </a:r>
            <a:endParaRPr lang="en-US" sz="2800" dirty="0"/>
          </a:p>
        </p:txBody>
      </p:sp>
    </p:spTree>
    <p:extLst>
      <p:ext uri="{BB962C8B-B14F-4D97-AF65-F5344CB8AC3E}">
        <p14:creationId xmlns:p14="http://schemas.microsoft.com/office/powerpoint/2010/main" val="4179051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Effects of Tariffs </a:t>
            </a:r>
            <a:br>
              <a:rPr lang="en-US" sz="9600" dirty="0"/>
            </a:br>
            <a:r>
              <a:rPr lang="en-US" sz="9600" dirty="0"/>
              <a:t>in General</a:t>
            </a:r>
            <a:endParaRPr lang="en-US" sz="6000" dirty="0"/>
          </a:p>
        </p:txBody>
      </p:sp>
    </p:spTree>
    <p:extLst>
      <p:ext uri="{BB962C8B-B14F-4D97-AF65-F5344CB8AC3E}">
        <p14:creationId xmlns:p14="http://schemas.microsoft.com/office/powerpoint/2010/main" val="1030146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p:txBody>
          <a:bodyPr>
            <a:normAutofit lnSpcReduction="10000"/>
          </a:bodyPr>
          <a:lstStyle/>
          <a:p>
            <a:r>
              <a:rPr lang="en-US" dirty="0"/>
              <a:t>A tariff is a tax on imports.  It causes</a:t>
            </a:r>
          </a:p>
          <a:p>
            <a:pPr lvl="1"/>
            <a:r>
              <a:rPr lang="en-US" dirty="0"/>
              <a:t>A rise in the price of the imported good in the importing country</a:t>
            </a:r>
          </a:p>
          <a:p>
            <a:pPr lvl="1"/>
            <a:r>
              <a:rPr lang="en-US" dirty="0"/>
              <a:t>A fall in the price of the imported good in the exporting country</a:t>
            </a:r>
          </a:p>
          <a:p>
            <a:pPr lvl="1"/>
            <a:r>
              <a:rPr lang="en-US" dirty="0"/>
              <a:t>The quantity imported to fall</a:t>
            </a:r>
          </a:p>
          <a:p>
            <a:pPr lvl="1"/>
            <a:r>
              <a:rPr lang="en-US" dirty="0"/>
              <a:t>Revenue for the tariff-levying government</a:t>
            </a:r>
          </a:p>
          <a:p>
            <a:r>
              <a:rPr lang="en-US" dirty="0"/>
              <a:t>Almost always:  the </a:t>
            </a:r>
            <a:r>
              <a:rPr lang="en-US" u="sng" dirty="0"/>
              <a:t>rise</a:t>
            </a:r>
            <a:r>
              <a:rPr lang="en-US" dirty="0"/>
              <a:t> at home is much larger than the </a:t>
            </a:r>
            <a:r>
              <a:rPr lang="en-US" u="sng" dirty="0"/>
              <a:t>fall</a:t>
            </a:r>
            <a:r>
              <a:rPr lang="en-US" dirty="0"/>
              <a:t> abroad</a:t>
            </a:r>
          </a:p>
          <a:p>
            <a:pPr lvl="1"/>
            <a:r>
              <a:rPr lang="en-US" dirty="0"/>
              <a:t>That’s especially true if importing country is small</a:t>
            </a:r>
          </a:p>
          <a:p>
            <a:pPr lvl="1"/>
            <a:r>
              <a:rPr lang="en-US" dirty="0"/>
              <a:t>But it’s also true if importing country is as large as the U.S.</a:t>
            </a:r>
          </a:p>
          <a:p>
            <a:pPr lvl="2"/>
            <a:r>
              <a:rPr lang="en-US" dirty="0"/>
              <a:t>We learned this from Trump’s tariffs in 2018.</a:t>
            </a:r>
          </a:p>
          <a:p>
            <a:pPr lvl="2"/>
            <a:r>
              <a:rPr lang="en-US" dirty="0"/>
              <a:t>Example:  Trump’s tariffs caused US prices to rise, with hardly any perceptible fall in prices abroad.</a:t>
            </a:r>
          </a:p>
          <a:p>
            <a:pPr lvl="1"/>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685800" y="135447"/>
            <a:ext cx="9652000" cy="1127125"/>
          </a:xfrm>
        </p:spPr>
        <p:txBody>
          <a:bodyPr/>
          <a:lstStyle/>
          <a:p>
            <a:r>
              <a:rPr lang="en-US" dirty="0">
                <a:solidFill>
                  <a:schemeClr val="bg1"/>
                </a:solidFill>
              </a:rPr>
              <a:t> Eco</a:t>
            </a:r>
            <a:r>
              <a:rPr lang="en-US" dirty="0"/>
              <a:t>nomic effects of a tariff</a:t>
            </a:r>
          </a:p>
        </p:txBody>
      </p:sp>
    </p:spTree>
    <p:extLst>
      <p:ext uri="{BB962C8B-B14F-4D97-AF65-F5344CB8AC3E}">
        <p14:creationId xmlns:p14="http://schemas.microsoft.com/office/powerpoint/2010/main" val="36843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E00A-AE0B-5D1F-B8A9-1ECE0D62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FE0-9735-EB6C-5DA0-945334778BCB}"/>
              </a:ext>
            </a:extLst>
          </p:cNvPr>
          <p:cNvSpPr>
            <a:spLocks noGrp="1"/>
          </p:cNvSpPr>
          <p:nvPr>
            <p:ph type="title"/>
          </p:nvPr>
        </p:nvSpPr>
        <p:spPr>
          <a:xfrm>
            <a:off x="825674" y="2469497"/>
            <a:ext cx="10515600" cy="1325563"/>
          </a:xfrm>
        </p:spPr>
        <p:txBody>
          <a:bodyPr>
            <a:normAutofit fontScale="90000"/>
          </a:bodyPr>
          <a:lstStyle/>
          <a:p>
            <a:pPr algn="ctr"/>
            <a:r>
              <a:rPr lang="en-US" sz="9600" dirty="0"/>
              <a:t>US Tariff History</a:t>
            </a:r>
            <a:endParaRPr lang="en-US" sz="6000" dirty="0"/>
          </a:p>
        </p:txBody>
      </p:sp>
    </p:spTree>
    <p:extLst>
      <p:ext uri="{BB962C8B-B14F-4D97-AF65-F5344CB8AC3E}">
        <p14:creationId xmlns:p14="http://schemas.microsoft.com/office/powerpoint/2010/main" val="1787321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p:txBody>
          <a:bodyPr>
            <a:normAutofit fontScale="92500" lnSpcReduction="20000"/>
          </a:bodyPr>
          <a:lstStyle/>
          <a:p>
            <a:r>
              <a:rPr lang="en-US" dirty="0"/>
              <a:t>The rise in price in the importing country causes</a:t>
            </a:r>
          </a:p>
          <a:p>
            <a:pPr lvl="1"/>
            <a:r>
              <a:rPr lang="en-US" dirty="0"/>
              <a:t>A rise in price of competing goods produced there</a:t>
            </a:r>
          </a:p>
          <a:p>
            <a:pPr lvl="1"/>
            <a:r>
              <a:rPr lang="en-US" dirty="0"/>
              <a:t>Benefits to those producers</a:t>
            </a:r>
          </a:p>
          <a:p>
            <a:pPr lvl="1"/>
            <a:r>
              <a:rPr lang="en-US" dirty="0"/>
              <a:t>Harm to buyers of </a:t>
            </a:r>
            <a:r>
              <a:rPr lang="en-US" u="sng" dirty="0"/>
              <a:t>both</a:t>
            </a:r>
            <a:r>
              <a:rPr lang="en-US" dirty="0"/>
              <a:t> the import and the competing goods</a:t>
            </a:r>
          </a:p>
          <a:p>
            <a:pPr lvl="2"/>
            <a:r>
              <a:rPr lang="en-US" dirty="0"/>
              <a:t>Including producers that use the higher-priced goods as inputs</a:t>
            </a:r>
          </a:p>
          <a:p>
            <a:pPr lvl="3"/>
            <a:r>
              <a:rPr lang="en-US" sz="2200" dirty="0"/>
              <a:t>Their prices also rise, hurting </a:t>
            </a:r>
            <a:r>
              <a:rPr lang="en-US" sz="2200" u="sng" dirty="0"/>
              <a:t>their</a:t>
            </a:r>
            <a:r>
              <a:rPr lang="en-US" sz="2200" dirty="0"/>
              <a:t> buyers</a:t>
            </a:r>
          </a:p>
          <a:p>
            <a:pPr lvl="1"/>
            <a:r>
              <a:rPr lang="en-US" dirty="0"/>
              <a:t>Employment changes:</a:t>
            </a:r>
          </a:p>
          <a:p>
            <a:pPr lvl="2"/>
            <a:r>
              <a:rPr lang="en-US" dirty="0"/>
              <a:t>Increase in the protected industry</a:t>
            </a:r>
          </a:p>
          <a:p>
            <a:pPr lvl="2"/>
            <a:r>
              <a:rPr lang="en-US" dirty="0"/>
              <a:t>Decrease in industries that use the protected product as inputs	</a:t>
            </a:r>
          </a:p>
          <a:p>
            <a:pPr lvl="1"/>
            <a:r>
              <a:rPr lang="en-US" dirty="0"/>
              <a:t>Example:  Trump’s 25% tariff on steel</a:t>
            </a:r>
          </a:p>
          <a:p>
            <a:pPr lvl="2"/>
            <a:r>
              <a:rPr lang="en-US" dirty="0"/>
              <a:t>Helped US steel firms and their workers</a:t>
            </a:r>
          </a:p>
          <a:p>
            <a:pPr lvl="2"/>
            <a:r>
              <a:rPr lang="en-US" dirty="0"/>
              <a:t>Hurt US auto firms and workers </a:t>
            </a:r>
          </a:p>
          <a:p>
            <a:pPr lvl="3"/>
            <a:r>
              <a:rPr lang="en-US" sz="2000" dirty="0"/>
              <a:t>and many other industries that use steel</a:t>
            </a:r>
          </a:p>
          <a:p>
            <a:pPr lvl="2"/>
            <a:r>
              <a:rPr lang="en-US" dirty="0"/>
              <a:t>Study found it cost more jobs lost outside steel than gained inside</a:t>
            </a:r>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33625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909A-6F21-773E-A164-01230DDE95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09EF2-C36E-8402-E442-EB878556DC2F}"/>
              </a:ext>
            </a:extLst>
          </p:cNvPr>
          <p:cNvSpPr>
            <a:spLocks noGrp="1"/>
          </p:cNvSpPr>
          <p:nvPr>
            <p:ph idx="1"/>
          </p:nvPr>
        </p:nvSpPr>
        <p:spPr/>
        <p:txBody>
          <a:bodyPr>
            <a:normAutofit fontScale="92500"/>
          </a:bodyPr>
          <a:lstStyle/>
          <a:p>
            <a:r>
              <a:rPr lang="en-US" dirty="0"/>
              <a:t>Economists’ cost-benefit analysis quantifies these and shows that</a:t>
            </a:r>
          </a:p>
          <a:p>
            <a:pPr lvl="1"/>
            <a:r>
              <a:rPr lang="en-US" dirty="0"/>
              <a:t>Unless there are market distortions, the costs of a tariff </a:t>
            </a:r>
            <a:r>
              <a:rPr lang="en-US" u="sng" dirty="0"/>
              <a:t>always</a:t>
            </a:r>
            <a:r>
              <a:rPr lang="en-US" dirty="0"/>
              <a:t> exceed the benefits</a:t>
            </a:r>
          </a:p>
          <a:p>
            <a:pPr lvl="1"/>
            <a:r>
              <a:rPr lang="en-US" dirty="0"/>
              <a:t>Even when distortions give </a:t>
            </a:r>
            <a:r>
              <a:rPr lang="en-US" u="sng" dirty="0"/>
              <a:t>potential</a:t>
            </a:r>
            <a:r>
              <a:rPr lang="en-US" dirty="0"/>
              <a:t> for tariff to be net beneficial</a:t>
            </a:r>
          </a:p>
          <a:p>
            <a:pPr lvl="2"/>
            <a:r>
              <a:rPr lang="en-US" dirty="0"/>
              <a:t>It </a:t>
            </a:r>
            <a:r>
              <a:rPr lang="en-US" u="sng" dirty="0"/>
              <a:t>is just as likely</a:t>
            </a:r>
            <a:r>
              <a:rPr lang="en-US" dirty="0"/>
              <a:t> to be net harmful</a:t>
            </a:r>
          </a:p>
          <a:p>
            <a:pPr lvl="2"/>
            <a:r>
              <a:rPr lang="en-US" dirty="0"/>
              <a:t>And there </a:t>
            </a:r>
            <a:r>
              <a:rPr lang="en-US" u="sng" dirty="0"/>
              <a:t>does</a:t>
            </a:r>
            <a:r>
              <a:rPr lang="en-US" dirty="0"/>
              <a:t> exist another policy, not a tariff, that would be better</a:t>
            </a:r>
          </a:p>
          <a:p>
            <a:pPr lvl="1"/>
            <a:r>
              <a:rPr lang="en-US" dirty="0"/>
              <a:t>But </a:t>
            </a:r>
          </a:p>
          <a:p>
            <a:pPr lvl="2"/>
            <a:r>
              <a:rPr lang="en-US" dirty="0"/>
              <a:t>Costs of tariffs are spread over many buyers, and are small for each</a:t>
            </a:r>
          </a:p>
          <a:p>
            <a:pPr lvl="2"/>
            <a:r>
              <a:rPr lang="en-US" dirty="0"/>
              <a:t>Benefits of tariffs are concentrated for domestic producers and are large for each</a:t>
            </a:r>
          </a:p>
          <a:p>
            <a:pPr lvl="2"/>
            <a:r>
              <a:rPr lang="en-US" dirty="0"/>
              <a:t>That’s often why we </a:t>
            </a:r>
          </a:p>
          <a:p>
            <a:pPr lvl="3"/>
            <a:r>
              <a:rPr lang="en-US" dirty="0"/>
              <a:t>Get tariffs</a:t>
            </a:r>
          </a:p>
          <a:p>
            <a:pPr lvl="3"/>
            <a:r>
              <a:rPr lang="en-US" dirty="0"/>
              <a:t>Find them very hard to remove</a:t>
            </a:r>
          </a:p>
        </p:txBody>
      </p:sp>
      <p:sp>
        <p:nvSpPr>
          <p:cNvPr id="4" name="Slide Number Placeholder 3">
            <a:extLst>
              <a:ext uri="{FF2B5EF4-FFF2-40B4-BE49-F238E27FC236}">
                <a16:creationId xmlns:a16="http://schemas.microsoft.com/office/drawing/2014/main" id="{941B99A4-B032-2820-7889-34342942DAA0}"/>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Title 1">
            <a:extLst>
              <a:ext uri="{FF2B5EF4-FFF2-40B4-BE49-F238E27FC236}">
                <a16:creationId xmlns:a16="http://schemas.microsoft.com/office/drawing/2014/main" id="{60F0E047-B33D-2700-B0B4-435A3CC48BC6}"/>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24417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D21D-4527-E067-F139-F22304452E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AF413-B473-740C-8B37-AC4E8A94F6D3}"/>
              </a:ext>
            </a:extLst>
          </p:cNvPr>
          <p:cNvSpPr>
            <a:spLocks noGrp="1"/>
          </p:cNvSpPr>
          <p:nvPr>
            <p:ph idx="1"/>
          </p:nvPr>
        </p:nvSpPr>
        <p:spPr/>
        <p:txBody>
          <a:bodyPr>
            <a:normAutofit/>
          </a:bodyPr>
          <a:lstStyle/>
          <a:p>
            <a:r>
              <a:rPr lang="en-US" dirty="0"/>
              <a:t>Politics of tariffs</a:t>
            </a:r>
          </a:p>
          <a:p>
            <a:pPr lvl="1"/>
            <a:r>
              <a:rPr lang="en-US" dirty="0"/>
              <a:t>Political forces favor tariffs</a:t>
            </a:r>
          </a:p>
          <a:p>
            <a:pPr lvl="1"/>
            <a:r>
              <a:rPr lang="en-US" dirty="0"/>
              <a:t>Tariffs were reduced during 1934-1995 only by slow reciprocal negotiation among countries</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8ECBBCCD-8FD9-E346-1D20-B364CF390E53}"/>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5" name="Title 1">
            <a:extLst>
              <a:ext uri="{FF2B5EF4-FFF2-40B4-BE49-F238E27FC236}">
                <a16:creationId xmlns:a16="http://schemas.microsoft.com/office/drawing/2014/main" id="{FC373C03-7FB1-C335-27DF-BA4C5673C98F}"/>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37729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D1E1-ACD2-ECFC-5202-B578A315E4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AC9C2-B3A7-E6BE-F1B5-3B200DF2C266}"/>
              </a:ext>
            </a:extLst>
          </p:cNvPr>
          <p:cNvSpPr>
            <a:spLocks noGrp="1"/>
          </p:cNvSpPr>
          <p:nvPr>
            <p:ph idx="1"/>
          </p:nvPr>
        </p:nvSpPr>
        <p:spPr/>
        <p:txBody>
          <a:bodyPr>
            <a:normAutofit/>
          </a:bodyPr>
          <a:lstStyle/>
          <a:p>
            <a:r>
              <a:rPr lang="en-US" dirty="0"/>
              <a:t>If a tariff is on exports of only one country (e.g., China), then</a:t>
            </a:r>
          </a:p>
          <a:p>
            <a:pPr lvl="1"/>
            <a:r>
              <a:rPr lang="en-US" dirty="0"/>
              <a:t>Some imports shift to another country</a:t>
            </a:r>
          </a:p>
          <a:p>
            <a:pPr lvl="1"/>
            <a:r>
              <a:rPr lang="en-US" dirty="0"/>
              <a:t>Price rises by less, to that other country’s higher cost</a:t>
            </a:r>
          </a:p>
          <a:p>
            <a:pPr lvl="1"/>
            <a:r>
              <a:rPr lang="en-US" dirty="0"/>
              <a:t>Example:  See next slide for Christmas Lights</a:t>
            </a:r>
          </a:p>
          <a:p>
            <a:pPr lvl="1"/>
            <a:endParaRPr lang="en-US" dirty="0"/>
          </a:p>
          <a:p>
            <a:pPr lvl="1"/>
            <a:endParaRPr lang="en-US" dirty="0"/>
          </a:p>
          <a:p>
            <a:pPr lvl="2"/>
            <a:endParaRPr lang="en-US" dirty="0"/>
          </a:p>
        </p:txBody>
      </p:sp>
      <p:sp>
        <p:nvSpPr>
          <p:cNvPr id="4" name="Slide Number Placeholder 3">
            <a:extLst>
              <a:ext uri="{FF2B5EF4-FFF2-40B4-BE49-F238E27FC236}">
                <a16:creationId xmlns:a16="http://schemas.microsoft.com/office/drawing/2014/main" id="{D48AE93F-D544-BD0B-9946-DB70668503C5}"/>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Title 1">
            <a:extLst>
              <a:ext uri="{FF2B5EF4-FFF2-40B4-BE49-F238E27FC236}">
                <a16:creationId xmlns:a16="http://schemas.microsoft.com/office/drawing/2014/main" id="{5E3677C3-D8FC-F3EB-AD6C-BDA264E14D72}"/>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267500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74755-3051-D8F3-41F5-059E4B58A9F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B52C0D-16A0-160D-79A3-4C19CE70162E}"/>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Title 1">
            <a:extLst>
              <a:ext uri="{FF2B5EF4-FFF2-40B4-BE49-F238E27FC236}">
                <a16:creationId xmlns:a16="http://schemas.microsoft.com/office/drawing/2014/main" id="{F7CBE97F-862B-4567-0C85-62C5DB812510}"/>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Trump I on Christmas Lights</a:t>
            </a:r>
          </a:p>
        </p:txBody>
      </p:sp>
      <p:pic>
        <p:nvPicPr>
          <p:cNvPr id="7" name="Picture 6">
            <a:extLst>
              <a:ext uri="{FF2B5EF4-FFF2-40B4-BE49-F238E27FC236}">
                <a16:creationId xmlns:a16="http://schemas.microsoft.com/office/drawing/2014/main" id="{0593F0C5-057A-5FBA-A58F-04AE7FA0D7F8}"/>
              </a:ext>
            </a:extLst>
          </p:cNvPr>
          <p:cNvPicPr>
            <a:picLocks noChangeAspect="1"/>
          </p:cNvPicPr>
          <p:nvPr/>
        </p:nvPicPr>
        <p:blipFill>
          <a:blip r:embed="rId3"/>
          <a:stretch>
            <a:fillRect/>
          </a:stretch>
        </p:blipFill>
        <p:spPr>
          <a:xfrm>
            <a:off x="2308921" y="971112"/>
            <a:ext cx="7366000" cy="4229100"/>
          </a:xfrm>
          <a:prstGeom prst="rect">
            <a:avLst/>
          </a:prstGeom>
        </p:spPr>
      </p:pic>
      <p:sp>
        <p:nvSpPr>
          <p:cNvPr id="8" name="TextBox 7">
            <a:extLst>
              <a:ext uri="{FF2B5EF4-FFF2-40B4-BE49-F238E27FC236}">
                <a16:creationId xmlns:a16="http://schemas.microsoft.com/office/drawing/2014/main" id="{64B38EAF-F98B-D23C-2B6B-0E783489B87F}"/>
              </a:ext>
            </a:extLst>
          </p:cNvPr>
          <p:cNvSpPr txBox="1"/>
          <p:nvPr/>
        </p:nvSpPr>
        <p:spPr>
          <a:xfrm>
            <a:off x="630042" y="5318928"/>
            <a:ext cx="10723757" cy="923330"/>
          </a:xfrm>
          <a:prstGeom prst="rect">
            <a:avLst/>
          </a:prstGeom>
          <a:noFill/>
        </p:spPr>
        <p:txBody>
          <a:bodyPr wrap="square">
            <a:spAutoFit/>
          </a:bodyPr>
          <a:lstStyle/>
          <a:p>
            <a:r>
              <a:rPr lang="en-US" b="0" i="0" dirty="0">
                <a:solidFill>
                  <a:srgbClr val="222222"/>
                </a:solidFill>
                <a:effectLst/>
                <a:latin typeface="Georgia" panose="02040502050405020303" pitchFamily="18" charset="0"/>
              </a:rPr>
              <a:t>A few key things are unclear in the case of Christmas lights that Xeneta analyzed, like whether the production actually moved from China or whether the goods were merely diverted and then packaged in Cambodia by Chinese affiliates.</a:t>
            </a:r>
            <a:endParaRPr lang="en-US" dirty="0"/>
          </a:p>
        </p:txBody>
      </p:sp>
    </p:spTree>
    <p:extLst>
      <p:ext uri="{BB962C8B-B14F-4D97-AF65-F5344CB8AC3E}">
        <p14:creationId xmlns:p14="http://schemas.microsoft.com/office/powerpoint/2010/main" val="1180616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AAF7-D922-F4E9-4284-26264723D6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8CA5C-8435-BE83-BB80-3B1ECE7AB49E}"/>
              </a:ext>
            </a:extLst>
          </p:cNvPr>
          <p:cNvSpPr>
            <a:spLocks noGrp="1"/>
          </p:cNvSpPr>
          <p:nvPr>
            <p:ph idx="1"/>
          </p:nvPr>
        </p:nvSpPr>
        <p:spPr/>
        <p:txBody>
          <a:bodyPr>
            <a:normAutofit/>
          </a:bodyPr>
          <a:lstStyle/>
          <a:p>
            <a:pPr marL="457200" lvl="1" indent="0">
              <a:buNone/>
            </a:pPr>
            <a:endParaRPr lang="en-US" dirty="0"/>
          </a:p>
          <a:p>
            <a:r>
              <a:rPr lang="en-US" dirty="0"/>
              <a:t>Do tariffs reduce a trade deficit?</a:t>
            </a:r>
          </a:p>
          <a:p>
            <a:pPr lvl="1"/>
            <a:r>
              <a:rPr lang="en-US" dirty="0"/>
              <a:t>Trump thinks so, but the US deficit grew under him (see above)</a:t>
            </a:r>
          </a:p>
          <a:p>
            <a:pPr lvl="1"/>
            <a:r>
              <a:rPr lang="en-US" dirty="0"/>
              <a:t>A trade deficit equals </a:t>
            </a:r>
            <a:r>
              <a:rPr lang="en-US" b="1" dirty="0"/>
              <a:t>Expenditure minus Income</a:t>
            </a:r>
          </a:p>
          <a:p>
            <a:pPr lvl="1"/>
            <a:r>
              <a:rPr lang="en-US" dirty="0"/>
              <a:t>There is no reason for tariffs to reduce expenditure</a:t>
            </a:r>
          </a:p>
          <a:p>
            <a:pPr lvl="1"/>
            <a:r>
              <a:rPr lang="en-US" dirty="0"/>
              <a:t>And unless in a recession, also no reason for tariffs to raise income</a:t>
            </a:r>
          </a:p>
          <a:p>
            <a:pPr lvl="1"/>
            <a:r>
              <a:rPr lang="en-US" dirty="0"/>
              <a:t>So NO!</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54F64F07-EA5B-31B7-9265-4C214DE3AD9F}"/>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Title 1">
            <a:extLst>
              <a:ext uri="{FF2B5EF4-FFF2-40B4-BE49-F238E27FC236}">
                <a16:creationId xmlns:a16="http://schemas.microsoft.com/office/drawing/2014/main" id="{A056ECDA-BF5F-0E2F-8197-3E99FD2FD684}"/>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838032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762C8-1DBC-1A2C-EA8F-745649B824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1F6C-B4EA-A8F1-43F1-3DC5351621F8}"/>
              </a:ext>
            </a:extLst>
          </p:cNvPr>
          <p:cNvSpPr>
            <a:spLocks noGrp="1"/>
          </p:cNvSpPr>
          <p:nvPr>
            <p:ph idx="1"/>
          </p:nvPr>
        </p:nvSpPr>
        <p:spPr/>
        <p:txBody>
          <a:bodyPr>
            <a:normAutofit/>
          </a:bodyPr>
          <a:lstStyle/>
          <a:p>
            <a:pPr marL="457200" lvl="1" indent="0">
              <a:buNone/>
            </a:pPr>
            <a:endParaRPr lang="en-US" dirty="0"/>
          </a:p>
          <a:p>
            <a:r>
              <a:rPr lang="en-US" dirty="0"/>
              <a:t>Government revenue</a:t>
            </a:r>
          </a:p>
          <a:p>
            <a:pPr lvl="1"/>
            <a:r>
              <a:rPr lang="en-US" dirty="0"/>
              <a:t>Could Trump’s proposed tariffs replace the US income tax?  </a:t>
            </a:r>
          </a:p>
          <a:p>
            <a:pPr lvl="1"/>
            <a:r>
              <a:rPr lang="en-US" dirty="0"/>
              <a:t>NO!</a:t>
            </a:r>
          </a:p>
          <a:p>
            <a:pPr lvl="1"/>
            <a:r>
              <a:rPr lang="en-US" dirty="0"/>
              <a:t>If imports did not fall (they would!), his tariffs would have collected in 2023:</a:t>
            </a:r>
          </a:p>
          <a:p>
            <a:pPr lvl="2"/>
            <a:r>
              <a:rPr lang="en-US" dirty="0"/>
              <a:t>60% on US goods imports from China, 0.6✕$0.43tr = $0.26tr</a:t>
            </a:r>
          </a:p>
          <a:p>
            <a:pPr lvl="2"/>
            <a:r>
              <a:rPr lang="en-US" dirty="0"/>
              <a:t>20% on US goods imports from non-China, 0.2✕$3.40tr = $0.68tr</a:t>
            </a:r>
          </a:p>
          <a:p>
            <a:pPr lvl="2"/>
            <a:r>
              <a:rPr lang="en-US" dirty="0"/>
              <a:t>Total:  $0.94tr</a:t>
            </a:r>
          </a:p>
          <a:p>
            <a:pPr lvl="1"/>
            <a:r>
              <a:rPr lang="en-US" dirty="0"/>
              <a:t>US federal income tax revenue in 2023 was $2.18tr</a:t>
            </a:r>
          </a:p>
          <a:p>
            <a:pPr lvl="1"/>
            <a:r>
              <a:rPr lang="en-US" dirty="0"/>
              <a:t>So his tariffs would collect AT MOST less than half of the income tax</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1A711ECE-7F31-BFCB-CAF9-97455DEE7552}"/>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5" name="Title 1">
            <a:extLst>
              <a:ext uri="{FF2B5EF4-FFF2-40B4-BE49-F238E27FC236}">
                <a16:creationId xmlns:a16="http://schemas.microsoft.com/office/drawing/2014/main" id="{91168502-6FC1-0164-4610-06F22B053563}"/>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of a tariff</a:t>
            </a:r>
          </a:p>
        </p:txBody>
      </p:sp>
    </p:spTree>
    <p:extLst>
      <p:ext uri="{BB962C8B-B14F-4D97-AF65-F5344CB8AC3E}">
        <p14:creationId xmlns:p14="http://schemas.microsoft.com/office/powerpoint/2010/main" val="4055361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E168-FF12-7654-51FF-7F3FACB7E9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748F84-9549-B2A6-4FD8-D642EBCCCE20}"/>
              </a:ext>
            </a:extLst>
          </p:cNvPr>
          <p:cNvSpPr>
            <a:spLocks noGrp="1"/>
          </p:cNvSpPr>
          <p:nvPr>
            <p:ph idx="1"/>
          </p:nvPr>
        </p:nvSpPr>
        <p:spPr/>
        <p:txBody>
          <a:bodyPr>
            <a:normAutofit fontScale="92500"/>
          </a:bodyPr>
          <a:lstStyle/>
          <a:p>
            <a:r>
              <a:rPr lang="en-US" dirty="0"/>
              <a:t>Income distribution</a:t>
            </a:r>
          </a:p>
          <a:p>
            <a:pPr lvl="1"/>
            <a:r>
              <a:rPr lang="en-US" dirty="0"/>
              <a:t>Tariffs, especially on China, raise prices of the products disproportionately bought by low-income consumers, hurting them more than high-income consumers</a:t>
            </a:r>
          </a:p>
          <a:p>
            <a:r>
              <a:rPr lang="en-US" dirty="0"/>
              <a:t>Retaliation</a:t>
            </a:r>
          </a:p>
          <a:p>
            <a:pPr lvl="1"/>
            <a:r>
              <a:rPr lang="en-US" dirty="0"/>
              <a:t>Other countries place tariffs on US exports</a:t>
            </a:r>
          </a:p>
          <a:p>
            <a:pPr lvl="1"/>
            <a:r>
              <a:rPr lang="en-US" dirty="0"/>
              <a:t>Trade war that started in 2018 continues and gets worse</a:t>
            </a:r>
          </a:p>
          <a:p>
            <a:r>
              <a:rPr lang="en-US" dirty="0"/>
              <a:t>Corruption</a:t>
            </a:r>
          </a:p>
          <a:p>
            <a:pPr lvl="1"/>
            <a:r>
              <a:rPr lang="en-US" dirty="0"/>
              <a:t>Historically, tariffs prompted both smuggling and bribes to customs officers</a:t>
            </a:r>
          </a:p>
          <a:p>
            <a:pPr lvl="1"/>
            <a:r>
              <a:rPr lang="en-US" dirty="0"/>
              <a:t>Today, in the US, those are less likely.</a:t>
            </a:r>
          </a:p>
          <a:p>
            <a:pPr lvl="1"/>
            <a:r>
              <a:rPr lang="en-US" dirty="0"/>
              <a:t>But requests for exemptions from tariffs may be accompanied by favors or political contributions</a:t>
            </a:r>
          </a:p>
          <a:p>
            <a:pPr lvl="1"/>
            <a:endParaRPr lang="en-US" dirty="0"/>
          </a:p>
        </p:txBody>
      </p:sp>
      <p:sp>
        <p:nvSpPr>
          <p:cNvPr id="4" name="Slide Number Placeholder 3">
            <a:extLst>
              <a:ext uri="{FF2B5EF4-FFF2-40B4-BE49-F238E27FC236}">
                <a16:creationId xmlns:a16="http://schemas.microsoft.com/office/drawing/2014/main" id="{5812F21F-C925-2D3F-EFF6-3E0D6DEB6DED}"/>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5" name="Title 1">
            <a:extLst>
              <a:ext uri="{FF2B5EF4-FFF2-40B4-BE49-F238E27FC236}">
                <a16:creationId xmlns:a16="http://schemas.microsoft.com/office/drawing/2014/main" id="{8B386CFE-3B0E-5C33-9E0A-B86D5F4D8CAD}"/>
              </a:ext>
            </a:extLst>
          </p:cNvPr>
          <p:cNvSpPr>
            <a:spLocks noGrp="1"/>
          </p:cNvSpPr>
          <p:nvPr>
            <p:ph type="title"/>
          </p:nvPr>
        </p:nvSpPr>
        <p:spPr>
          <a:xfrm>
            <a:off x="685800" y="135447"/>
            <a:ext cx="9652000" cy="1127125"/>
          </a:xfrm>
        </p:spPr>
        <p:txBody>
          <a:bodyPr/>
          <a:lstStyle/>
          <a:p>
            <a:r>
              <a:rPr lang="en-US" dirty="0">
                <a:solidFill>
                  <a:schemeClr val="bg1"/>
                </a:solidFill>
              </a:rPr>
              <a:t> Oth</a:t>
            </a:r>
            <a:r>
              <a:rPr lang="en-US" dirty="0"/>
              <a:t>er effects of a tariff</a:t>
            </a:r>
          </a:p>
        </p:txBody>
      </p:sp>
    </p:spTree>
    <p:extLst>
      <p:ext uri="{BB962C8B-B14F-4D97-AF65-F5344CB8AC3E}">
        <p14:creationId xmlns:p14="http://schemas.microsoft.com/office/powerpoint/2010/main" val="36100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155C-3CB5-E467-2175-FE605DADE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4F47C-0716-791B-D625-846C4C53FE3B}"/>
              </a:ext>
            </a:extLst>
          </p:cNvPr>
          <p:cNvSpPr>
            <a:spLocks noGrp="1"/>
          </p:cNvSpPr>
          <p:nvPr>
            <p:ph type="title"/>
          </p:nvPr>
        </p:nvSpPr>
        <p:spPr>
          <a:xfrm>
            <a:off x="825674" y="2469497"/>
            <a:ext cx="10515600" cy="1325563"/>
          </a:xfrm>
        </p:spPr>
        <p:txBody>
          <a:bodyPr>
            <a:normAutofit fontScale="90000"/>
          </a:bodyPr>
          <a:lstStyle/>
          <a:p>
            <a:pPr algn="ctr"/>
            <a:r>
              <a:rPr lang="en-US" sz="9600" dirty="0"/>
              <a:t>Effects of </a:t>
            </a:r>
            <a:br>
              <a:rPr lang="en-US" sz="9600" dirty="0"/>
            </a:br>
            <a:r>
              <a:rPr lang="en-US" sz="9600" dirty="0"/>
              <a:t>Trump II Tariffs</a:t>
            </a:r>
            <a:endParaRPr lang="en-US" sz="6000" dirty="0"/>
          </a:p>
        </p:txBody>
      </p:sp>
    </p:spTree>
    <p:extLst>
      <p:ext uri="{BB962C8B-B14F-4D97-AF65-F5344CB8AC3E}">
        <p14:creationId xmlns:p14="http://schemas.microsoft.com/office/powerpoint/2010/main" val="2612444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5EFF-FDC7-F403-BDFB-BD5F6DE3A9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45F092-0CC8-980A-06F1-27743FD03B44}"/>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5" name="Title 1">
            <a:extLst>
              <a:ext uri="{FF2B5EF4-FFF2-40B4-BE49-F238E27FC236}">
                <a16:creationId xmlns:a16="http://schemas.microsoft.com/office/drawing/2014/main" id="{F24361E4-4D47-13A6-939D-7515C7D9A727}"/>
              </a:ext>
            </a:extLst>
          </p:cNvPr>
          <p:cNvSpPr>
            <a:spLocks noGrp="1"/>
          </p:cNvSpPr>
          <p:nvPr>
            <p:ph type="title"/>
          </p:nvPr>
        </p:nvSpPr>
        <p:spPr>
          <a:xfrm>
            <a:off x="838200" y="0"/>
            <a:ext cx="10515600" cy="1325563"/>
          </a:xfrm>
        </p:spPr>
        <p:txBody>
          <a:bodyPr/>
          <a:lstStyle/>
          <a:p>
            <a:r>
              <a:rPr lang="en-US" dirty="0">
                <a:solidFill>
                  <a:schemeClr val="bg1"/>
                </a:solidFill>
              </a:rPr>
              <a:t>Wh</a:t>
            </a:r>
            <a:r>
              <a:rPr lang="en-US" dirty="0"/>
              <a:t>at Countries will Be Hurt?</a:t>
            </a:r>
          </a:p>
        </p:txBody>
      </p:sp>
      <p:pic>
        <p:nvPicPr>
          <p:cNvPr id="6" name="Picture 5">
            <a:extLst>
              <a:ext uri="{FF2B5EF4-FFF2-40B4-BE49-F238E27FC236}">
                <a16:creationId xmlns:a16="http://schemas.microsoft.com/office/drawing/2014/main" id="{907C2A67-83E1-B36B-614B-26AB39F3AEBD}"/>
              </a:ext>
            </a:extLst>
          </p:cNvPr>
          <p:cNvPicPr>
            <a:picLocks noChangeAspect="1"/>
          </p:cNvPicPr>
          <p:nvPr/>
        </p:nvPicPr>
        <p:blipFill>
          <a:blip r:embed="rId3"/>
          <a:stretch>
            <a:fillRect/>
          </a:stretch>
        </p:blipFill>
        <p:spPr>
          <a:xfrm>
            <a:off x="2209800" y="910453"/>
            <a:ext cx="7772400" cy="5289293"/>
          </a:xfrm>
          <a:prstGeom prst="rect">
            <a:avLst/>
          </a:prstGeom>
        </p:spPr>
      </p:pic>
      <p:sp>
        <p:nvSpPr>
          <p:cNvPr id="7" name="TextBox 6">
            <a:extLst>
              <a:ext uri="{FF2B5EF4-FFF2-40B4-BE49-F238E27FC236}">
                <a16:creationId xmlns:a16="http://schemas.microsoft.com/office/drawing/2014/main" id="{552918F8-0947-8FD4-57BD-3CA06E7AA7F0}"/>
              </a:ext>
            </a:extLst>
          </p:cNvPr>
          <p:cNvSpPr txBox="1"/>
          <p:nvPr/>
        </p:nvSpPr>
        <p:spPr>
          <a:xfrm>
            <a:off x="304800" y="5105400"/>
            <a:ext cx="1219200" cy="923330"/>
          </a:xfrm>
          <a:prstGeom prst="rect">
            <a:avLst/>
          </a:prstGeom>
          <a:noFill/>
        </p:spPr>
        <p:txBody>
          <a:bodyPr wrap="square" rtlCol="0">
            <a:spAutoFit/>
          </a:bodyPr>
          <a:lstStyle/>
          <a:p>
            <a:r>
              <a:rPr lang="en-US" dirty="0"/>
              <a:t>Source:</a:t>
            </a:r>
          </a:p>
          <a:p>
            <a:r>
              <a:rPr lang="en-US" dirty="0"/>
              <a:t>Keynes, FT, 11/15/24</a:t>
            </a:r>
          </a:p>
        </p:txBody>
      </p:sp>
    </p:spTree>
    <p:extLst>
      <p:ext uri="{BB962C8B-B14F-4D97-AF65-F5344CB8AC3E}">
        <p14:creationId xmlns:p14="http://schemas.microsoft.com/office/powerpoint/2010/main" val="729073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3253-880A-D70C-1601-FB18590E13D3}"/>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Tariff History, 1810-1920</a:t>
            </a:r>
          </a:p>
        </p:txBody>
      </p:sp>
      <p:pic>
        <p:nvPicPr>
          <p:cNvPr id="5" name="Picture 4">
            <a:extLst>
              <a:ext uri="{FF2B5EF4-FFF2-40B4-BE49-F238E27FC236}">
                <a16:creationId xmlns:a16="http://schemas.microsoft.com/office/drawing/2014/main" id="{F2DE5B1B-F486-1EF1-875A-394F05DC7F7F}"/>
              </a:ext>
            </a:extLst>
          </p:cNvPr>
          <p:cNvPicPr>
            <a:picLocks noChangeAspect="1" noChangeArrowheads="1"/>
          </p:cNvPicPr>
          <p:nvPr/>
        </p:nvPicPr>
        <p:blipFill>
          <a:blip r:embed="rId3"/>
          <a:srcRect/>
          <a:stretch>
            <a:fillRect/>
          </a:stretch>
        </p:blipFill>
        <p:spPr bwMode="auto">
          <a:xfrm>
            <a:off x="1219200" y="1325563"/>
            <a:ext cx="9072563" cy="4132263"/>
          </a:xfrm>
          <a:prstGeom prst="rect">
            <a:avLst/>
          </a:prstGeom>
          <a:noFill/>
          <a:ln w="9525">
            <a:noFill/>
            <a:miter lim="800000"/>
            <a:headEnd/>
            <a:tailEnd/>
          </a:ln>
          <a:effectLst/>
        </p:spPr>
      </p:pic>
      <p:sp>
        <p:nvSpPr>
          <p:cNvPr id="6" name="Text Box 5">
            <a:extLst>
              <a:ext uri="{FF2B5EF4-FFF2-40B4-BE49-F238E27FC236}">
                <a16:creationId xmlns:a16="http://schemas.microsoft.com/office/drawing/2014/main" id="{6278F7D9-3937-25FB-B3FC-C74BA1004EFE}"/>
              </a:ext>
            </a:extLst>
          </p:cNvPr>
          <p:cNvSpPr txBox="1">
            <a:spLocks noChangeArrowheads="1"/>
          </p:cNvSpPr>
          <p:nvPr/>
        </p:nvSpPr>
        <p:spPr bwMode="auto">
          <a:xfrm>
            <a:off x="2117726" y="5050698"/>
            <a:ext cx="2759074"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dirty="0">
                <a:solidFill>
                  <a:srgbClr val="FF0000"/>
                </a:solidFill>
              </a:rPr>
              <a:t>Today, pre-Trump</a:t>
            </a:r>
          </a:p>
        </p:txBody>
      </p:sp>
      <p:sp>
        <p:nvSpPr>
          <p:cNvPr id="7" name="Freeform 6">
            <a:extLst>
              <a:ext uri="{FF2B5EF4-FFF2-40B4-BE49-F238E27FC236}">
                <a16:creationId xmlns:a16="http://schemas.microsoft.com/office/drawing/2014/main" id="{167A1CF9-9ACD-E532-ADC9-60D88809F23C}"/>
              </a:ext>
            </a:extLst>
          </p:cNvPr>
          <p:cNvSpPr>
            <a:spLocks/>
          </p:cNvSpPr>
          <p:nvPr/>
        </p:nvSpPr>
        <p:spPr bwMode="auto">
          <a:xfrm>
            <a:off x="1547814" y="4441098"/>
            <a:ext cx="646112" cy="838200"/>
          </a:xfrm>
          <a:custGeom>
            <a:avLst/>
            <a:gdLst/>
            <a:ahLst/>
            <a:cxnLst>
              <a:cxn ang="0">
                <a:pos x="407" y="528"/>
              </a:cxn>
              <a:cxn ang="0">
                <a:pos x="48" y="267"/>
              </a:cxn>
              <a:cxn ang="0">
                <a:pos x="119" y="48"/>
              </a:cxn>
              <a:cxn ang="0">
                <a:pos x="359" y="0"/>
              </a:cxn>
            </a:cxnLst>
            <a:rect l="0" t="0" r="r" b="b"/>
            <a:pathLst>
              <a:path w="407" h="528">
                <a:moveTo>
                  <a:pt x="407" y="528"/>
                </a:moveTo>
                <a:cubicBezTo>
                  <a:pt x="347" y="485"/>
                  <a:pt x="96" y="347"/>
                  <a:pt x="48" y="267"/>
                </a:cubicBezTo>
                <a:cubicBezTo>
                  <a:pt x="0" y="187"/>
                  <a:pt x="67" y="93"/>
                  <a:pt x="119" y="48"/>
                </a:cubicBezTo>
                <a:cubicBezTo>
                  <a:pt x="171" y="3"/>
                  <a:pt x="319" y="8"/>
                  <a:pt x="359" y="0"/>
                </a:cubicBezTo>
              </a:path>
            </a:pathLst>
          </a:custGeom>
          <a:noFill/>
          <a:ln w="9525">
            <a:solidFill>
              <a:srgbClr val="FF0000"/>
            </a:solidFill>
            <a:round/>
            <a:headEnd type="none" w="med" len="med"/>
            <a:tailEnd type="triangle" w="lg" len="lg"/>
          </a:ln>
          <a:effectLst/>
        </p:spPr>
        <p:txBody>
          <a:bodyPr>
            <a:prstTxWarp prst="textNoShape">
              <a:avLst/>
            </a:prstTxWarp>
          </a:bodyPr>
          <a:lstStyle/>
          <a:p>
            <a:endParaRPr lang="en-US"/>
          </a:p>
        </p:txBody>
      </p:sp>
      <p:sp>
        <p:nvSpPr>
          <p:cNvPr id="10" name="Line 7">
            <a:extLst>
              <a:ext uri="{FF2B5EF4-FFF2-40B4-BE49-F238E27FC236}">
                <a16:creationId xmlns:a16="http://schemas.microsoft.com/office/drawing/2014/main" id="{80C2A85E-2819-A899-5EB0-744E3D99FEC8}"/>
              </a:ext>
            </a:extLst>
          </p:cNvPr>
          <p:cNvSpPr>
            <a:spLocks noChangeShapeType="1"/>
          </p:cNvSpPr>
          <p:nvPr/>
        </p:nvSpPr>
        <p:spPr bwMode="auto">
          <a:xfrm>
            <a:off x="2117726" y="4441098"/>
            <a:ext cx="7543800" cy="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3" name="Oval 2">
            <a:extLst>
              <a:ext uri="{FF2B5EF4-FFF2-40B4-BE49-F238E27FC236}">
                <a16:creationId xmlns:a16="http://schemas.microsoft.com/office/drawing/2014/main" id="{333AEB55-18B3-B248-E7F4-8ADD3A8AD443}"/>
              </a:ext>
            </a:extLst>
          </p:cNvPr>
          <p:cNvSpPr/>
          <p:nvPr/>
        </p:nvSpPr>
        <p:spPr>
          <a:xfrm>
            <a:off x="7391400" y="2133600"/>
            <a:ext cx="533400" cy="381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E1AE52-1221-B975-3B45-65CF7E5B567D}"/>
              </a:ext>
            </a:extLst>
          </p:cNvPr>
          <p:cNvSpPr txBox="1"/>
          <p:nvPr/>
        </p:nvSpPr>
        <p:spPr>
          <a:xfrm>
            <a:off x="7898219" y="655208"/>
            <a:ext cx="2590800" cy="923330"/>
          </a:xfrm>
          <a:prstGeom prst="rect">
            <a:avLst/>
          </a:prstGeom>
          <a:noFill/>
          <a:ln w="38100">
            <a:solidFill>
              <a:srgbClr val="FF0000"/>
            </a:solidFill>
          </a:ln>
        </p:spPr>
        <p:txBody>
          <a:bodyPr wrap="square" rtlCol="0">
            <a:spAutoFit/>
          </a:bodyPr>
          <a:lstStyle/>
          <a:p>
            <a:r>
              <a:rPr lang="en-US" dirty="0"/>
              <a:t>Trump points to this, and to President McKinley, as a good example. </a:t>
            </a:r>
          </a:p>
        </p:txBody>
      </p:sp>
      <p:cxnSp>
        <p:nvCxnSpPr>
          <p:cNvPr id="9" name="Straight Arrow Connector 8">
            <a:extLst>
              <a:ext uri="{FF2B5EF4-FFF2-40B4-BE49-F238E27FC236}">
                <a16:creationId xmlns:a16="http://schemas.microsoft.com/office/drawing/2014/main" id="{59A63907-BF5C-90BD-864D-672FED3A0CC6}"/>
              </a:ext>
            </a:extLst>
          </p:cNvPr>
          <p:cNvCxnSpPr>
            <a:endCxn id="3" idx="0"/>
          </p:cNvCxnSpPr>
          <p:nvPr/>
        </p:nvCxnSpPr>
        <p:spPr>
          <a:xfrm flipH="1">
            <a:off x="7658100" y="1600200"/>
            <a:ext cx="2667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9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2FB20-6FEF-30A9-5CD4-21D29A7D61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AE051-679D-EC24-A895-1DA2C74A9B53}"/>
              </a:ext>
            </a:extLst>
          </p:cNvPr>
          <p:cNvSpPr>
            <a:spLocks noGrp="1"/>
          </p:cNvSpPr>
          <p:nvPr>
            <p:ph idx="1"/>
          </p:nvPr>
        </p:nvSpPr>
        <p:spPr/>
        <p:txBody>
          <a:bodyPr>
            <a:normAutofit fontScale="92500" lnSpcReduction="20000"/>
          </a:bodyPr>
          <a:lstStyle/>
          <a:p>
            <a:r>
              <a:rPr lang="en-US" dirty="0"/>
              <a:t>Source:  Warwick McKibbin, Megan Hogan, and Marcus Noland, “The International Economic Implications of a Second Trump Presidency,” Working Paper 24-20, Peterson Institute of International </a:t>
            </a:r>
            <a:r>
              <a:rPr lang="en-US" dirty="0" err="1"/>
              <a:t>Econnomics</a:t>
            </a:r>
            <a:r>
              <a:rPr lang="en-US" dirty="0"/>
              <a:t>, September 2024</a:t>
            </a:r>
          </a:p>
          <a:p>
            <a:pPr lvl="1"/>
            <a:endParaRPr lang="en-US" sz="2800" dirty="0"/>
          </a:p>
          <a:p>
            <a:pPr lvl="1"/>
            <a:r>
              <a:rPr lang="en-US" sz="2800" dirty="0"/>
              <a:t>They use a large computer model of both microeconomics and macroeconomics to calculate effects of</a:t>
            </a:r>
          </a:p>
          <a:p>
            <a:pPr lvl="2"/>
            <a:r>
              <a:rPr lang="en-US" sz="2800" dirty="0"/>
              <a:t>Deportation of 8.3 million unauthorized immigrant workers</a:t>
            </a:r>
          </a:p>
          <a:p>
            <a:pPr lvl="2"/>
            <a:r>
              <a:rPr lang="en-US" sz="2800" dirty="0"/>
              <a:t>Tariffs </a:t>
            </a:r>
          </a:p>
          <a:p>
            <a:pPr lvl="3"/>
            <a:r>
              <a:rPr lang="en-US" sz="2000" dirty="0"/>
              <a:t>10% on all imports</a:t>
            </a:r>
          </a:p>
          <a:p>
            <a:pPr lvl="3"/>
            <a:r>
              <a:rPr lang="en-US" sz="2000" dirty="0"/>
              <a:t>60% on imports from China</a:t>
            </a:r>
          </a:p>
          <a:p>
            <a:pPr lvl="2"/>
            <a:r>
              <a:rPr lang="en-US" sz="2800" dirty="0"/>
              <a:t>Erosion of Federal Reserve independence</a:t>
            </a:r>
          </a:p>
          <a:p>
            <a:pPr lvl="1"/>
            <a:r>
              <a:rPr lang="en-US" sz="2800" dirty="0"/>
              <a:t>Results below only for the 2 sets of tariffs</a:t>
            </a:r>
          </a:p>
          <a:p>
            <a:endParaRPr lang="en-US" dirty="0"/>
          </a:p>
          <a:p>
            <a:pPr lvl="1"/>
            <a:endParaRPr lang="en-US" dirty="0"/>
          </a:p>
        </p:txBody>
      </p:sp>
      <p:sp>
        <p:nvSpPr>
          <p:cNvPr id="4" name="Slide Number Placeholder 3">
            <a:extLst>
              <a:ext uri="{FF2B5EF4-FFF2-40B4-BE49-F238E27FC236}">
                <a16:creationId xmlns:a16="http://schemas.microsoft.com/office/drawing/2014/main" id="{A16EF5F9-AAFF-B5B7-773A-3E4A5C76C6E6}"/>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5" name="Title 1">
            <a:extLst>
              <a:ext uri="{FF2B5EF4-FFF2-40B4-BE49-F238E27FC236}">
                <a16:creationId xmlns:a16="http://schemas.microsoft.com/office/drawing/2014/main" id="{4BF3B9A1-0251-8D4D-5A2B-E55D62C7E71D}"/>
              </a:ext>
            </a:extLst>
          </p:cNvPr>
          <p:cNvSpPr>
            <a:spLocks noGrp="1"/>
          </p:cNvSpPr>
          <p:nvPr>
            <p:ph type="title"/>
          </p:nvPr>
        </p:nvSpPr>
        <p:spPr>
          <a:xfrm>
            <a:off x="830179" y="135447"/>
            <a:ext cx="9652000" cy="1127125"/>
          </a:xfrm>
        </p:spPr>
        <p:txBody>
          <a:bodyPr/>
          <a:lstStyle/>
          <a:p>
            <a:r>
              <a:rPr lang="en-US" dirty="0">
                <a:solidFill>
                  <a:schemeClr val="bg1"/>
                </a:solidFill>
              </a:rPr>
              <a:t> Eff</a:t>
            </a:r>
            <a:r>
              <a:rPr lang="en-US" dirty="0"/>
              <a:t>ects of Trump II Tariffs</a:t>
            </a:r>
          </a:p>
        </p:txBody>
      </p:sp>
    </p:spTree>
    <p:extLst>
      <p:ext uri="{BB962C8B-B14F-4D97-AF65-F5344CB8AC3E}">
        <p14:creationId xmlns:p14="http://schemas.microsoft.com/office/powerpoint/2010/main" val="20546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1324-B918-5605-0085-6901A9ABAE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6077E1-A4AD-7486-A612-CB9D1C93D87B}"/>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5" name="Title 1">
            <a:extLst>
              <a:ext uri="{FF2B5EF4-FFF2-40B4-BE49-F238E27FC236}">
                <a16:creationId xmlns:a16="http://schemas.microsoft.com/office/drawing/2014/main" id="{467D1ABA-059B-5BCF-58C5-A077D39AFDAD}"/>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56251856-3165-0B01-851D-4F6BF89A1DC3}"/>
              </a:ext>
            </a:extLst>
          </p:cNvPr>
          <p:cNvSpPr txBox="1"/>
          <p:nvPr/>
        </p:nvSpPr>
        <p:spPr>
          <a:xfrm>
            <a:off x="3886200" y="2362200"/>
            <a:ext cx="4114800" cy="1569660"/>
          </a:xfrm>
          <a:prstGeom prst="rect">
            <a:avLst/>
          </a:prstGeom>
          <a:noFill/>
        </p:spPr>
        <p:txBody>
          <a:bodyPr wrap="square" rtlCol="0">
            <a:spAutoFit/>
          </a:bodyPr>
          <a:lstStyle/>
          <a:p>
            <a:pPr algn="ctr"/>
            <a:r>
              <a:rPr lang="en-US" sz="9600" dirty="0">
                <a:solidFill>
                  <a:srgbClr val="0C4C88"/>
                </a:solidFill>
              </a:rPr>
              <a:t>on GDP</a:t>
            </a:r>
          </a:p>
        </p:txBody>
      </p:sp>
    </p:spTree>
    <p:extLst>
      <p:ext uri="{BB962C8B-B14F-4D97-AF65-F5344CB8AC3E}">
        <p14:creationId xmlns:p14="http://schemas.microsoft.com/office/powerpoint/2010/main" val="152179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FBD72-B17E-B8F5-E043-CA1901D9EF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1750D-B27A-8DC1-32D5-EA21EDAD6F9F}"/>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5" name="Title 1">
            <a:extLst>
              <a:ext uri="{FF2B5EF4-FFF2-40B4-BE49-F238E27FC236}">
                <a16:creationId xmlns:a16="http://schemas.microsoft.com/office/drawing/2014/main" id="{48377555-5A9A-8EB8-781C-C6D53EC075D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pic>
        <p:nvPicPr>
          <p:cNvPr id="8" name="Picture 7">
            <a:extLst>
              <a:ext uri="{FF2B5EF4-FFF2-40B4-BE49-F238E27FC236}">
                <a16:creationId xmlns:a16="http://schemas.microsoft.com/office/drawing/2014/main" id="{49B2378C-4061-9A16-B375-CCD40B47BF64}"/>
              </a:ext>
            </a:extLst>
          </p:cNvPr>
          <p:cNvPicPr>
            <a:picLocks noChangeAspect="1"/>
          </p:cNvPicPr>
          <p:nvPr/>
        </p:nvPicPr>
        <p:blipFill>
          <a:blip r:embed="rId3"/>
          <a:stretch>
            <a:fillRect/>
          </a:stretch>
        </p:blipFill>
        <p:spPr>
          <a:xfrm>
            <a:off x="2209800" y="1457919"/>
            <a:ext cx="7772400" cy="3942161"/>
          </a:xfrm>
          <a:prstGeom prst="rect">
            <a:avLst/>
          </a:prstGeom>
        </p:spPr>
      </p:pic>
      <p:sp>
        <p:nvSpPr>
          <p:cNvPr id="9" name="TextBox 8">
            <a:extLst>
              <a:ext uri="{FF2B5EF4-FFF2-40B4-BE49-F238E27FC236}">
                <a16:creationId xmlns:a16="http://schemas.microsoft.com/office/drawing/2014/main" id="{2FD78002-7A9A-C106-95FC-76EE564A2803}"/>
              </a:ext>
            </a:extLst>
          </p:cNvPr>
          <p:cNvSpPr txBox="1"/>
          <p:nvPr/>
        </p:nvSpPr>
        <p:spPr>
          <a:xfrm>
            <a:off x="1981200" y="914400"/>
            <a:ext cx="3276600" cy="646331"/>
          </a:xfrm>
          <a:prstGeom prst="rect">
            <a:avLst/>
          </a:prstGeom>
          <a:noFill/>
        </p:spPr>
        <p:txBody>
          <a:bodyPr wrap="square" rtlCol="0">
            <a:spAutoFit/>
          </a:bodyPr>
          <a:lstStyle/>
          <a:p>
            <a:r>
              <a:rPr lang="en-US" sz="3600" dirty="0"/>
              <a:t>Real GDP</a:t>
            </a:r>
          </a:p>
        </p:txBody>
      </p:sp>
    </p:spTree>
    <p:extLst>
      <p:ext uri="{BB962C8B-B14F-4D97-AF65-F5344CB8AC3E}">
        <p14:creationId xmlns:p14="http://schemas.microsoft.com/office/powerpoint/2010/main" val="930310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2EFC-BC03-EC10-14C2-2CF95C3207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5C93F-AEE9-E402-4ECB-C55ED3136361}"/>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5" name="Title 1">
            <a:extLst>
              <a:ext uri="{FF2B5EF4-FFF2-40B4-BE49-F238E27FC236}">
                <a16:creationId xmlns:a16="http://schemas.microsoft.com/office/drawing/2014/main" id="{7058269E-2C3E-7254-0799-66DCC3C4A3F2}"/>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E2BE82F5-DA0B-368F-D6E4-490C36D53291}"/>
              </a:ext>
            </a:extLst>
          </p:cNvPr>
          <p:cNvSpPr txBox="1"/>
          <p:nvPr/>
        </p:nvSpPr>
        <p:spPr>
          <a:xfrm>
            <a:off x="1981200" y="914400"/>
            <a:ext cx="3276600" cy="646331"/>
          </a:xfrm>
          <a:prstGeom prst="rect">
            <a:avLst/>
          </a:prstGeom>
          <a:noFill/>
        </p:spPr>
        <p:txBody>
          <a:bodyPr wrap="square" rtlCol="0">
            <a:spAutoFit/>
          </a:bodyPr>
          <a:lstStyle/>
          <a:p>
            <a:r>
              <a:rPr lang="en-US" sz="3600" dirty="0"/>
              <a:t>Real GDP</a:t>
            </a:r>
          </a:p>
        </p:txBody>
      </p:sp>
      <p:pic>
        <p:nvPicPr>
          <p:cNvPr id="2" name="Picture 1">
            <a:extLst>
              <a:ext uri="{FF2B5EF4-FFF2-40B4-BE49-F238E27FC236}">
                <a16:creationId xmlns:a16="http://schemas.microsoft.com/office/drawing/2014/main" id="{9AFAC62F-8512-8700-FACC-ED058B6E0A5C}"/>
              </a:ext>
            </a:extLst>
          </p:cNvPr>
          <p:cNvPicPr>
            <a:picLocks noChangeAspect="1"/>
          </p:cNvPicPr>
          <p:nvPr/>
        </p:nvPicPr>
        <p:blipFill>
          <a:blip r:embed="rId3"/>
          <a:stretch>
            <a:fillRect/>
          </a:stretch>
        </p:blipFill>
        <p:spPr>
          <a:xfrm>
            <a:off x="2209800" y="1560731"/>
            <a:ext cx="7772400" cy="4364979"/>
          </a:xfrm>
          <a:prstGeom prst="rect">
            <a:avLst/>
          </a:prstGeom>
        </p:spPr>
      </p:pic>
    </p:spTree>
    <p:extLst>
      <p:ext uri="{BB962C8B-B14F-4D97-AF65-F5344CB8AC3E}">
        <p14:creationId xmlns:p14="http://schemas.microsoft.com/office/powerpoint/2010/main" val="58637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9C811-DAE0-16D8-C172-614E7013D4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B61A94-96D1-CA3F-8C36-32BC2EF8DD67}"/>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5" name="Title 1">
            <a:extLst>
              <a:ext uri="{FF2B5EF4-FFF2-40B4-BE49-F238E27FC236}">
                <a16:creationId xmlns:a16="http://schemas.microsoft.com/office/drawing/2014/main" id="{B0B6DE71-7098-576F-AD8D-62AA4B672899}"/>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954B7BD0-0224-356D-E2EA-9C45C8A20C9A}"/>
              </a:ext>
            </a:extLst>
          </p:cNvPr>
          <p:cNvSpPr txBox="1"/>
          <p:nvPr/>
        </p:nvSpPr>
        <p:spPr>
          <a:xfrm>
            <a:off x="1981200" y="914400"/>
            <a:ext cx="8001000" cy="646331"/>
          </a:xfrm>
          <a:prstGeom prst="rect">
            <a:avLst/>
          </a:prstGeom>
          <a:noFill/>
        </p:spPr>
        <p:txBody>
          <a:bodyPr wrap="square" rtlCol="0">
            <a:spAutoFit/>
          </a:bodyPr>
          <a:lstStyle/>
          <a:p>
            <a:r>
              <a:rPr lang="en-US" sz="3600" dirty="0"/>
              <a:t>US GDP with and without Retaliation</a:t>
            </a:r>
          </a:p>
        </p:txBody>
      </p:sp>
      <p:pic>
        <p:nvPicPr>
          <p:cNvPr id="2" name="Picture 1">
            <a:extLst>
              <a:ext uri="{FF2B5EF4-FFF2-40B4-BE49-F238E27FC236}">
                <a16:creationId xmlns:a16="http://schemas.microsoft.com/office/drawing/2014/main" id="{16BE8D34-470C-5426-BF08-75CF9BDBFDEC}"/>
              </a:ext>
            </a:extLst>
          </p:cNvPr>
          <p:cNvPicPr>
            <a:picLocks noChangeAspect="1"/>
          </p:cNvPicPr>
          <p:nvPr/>
        </p:nvPicPr>
        <p:blipFill>
          <a:blip r:embed="rId3"/>
          <a:stretch>
            <a:fillRect/>
          </a:stretch>
        </p:blipFill>
        <p:spPr>
          <a:xfrm>
            <a:off x="2209800" y="1613652"/>
            <a:ext cx="7772400" cy="4265493"/>
          </a:xfrm>
          <a:prstGeom prst="rect">
            <a:avLst/>
          </a:prstGeom>
        </p:spPr>
      </p:pic>
    </p:spTree>
    <p:extLst>
      <p:ext uri="{BB962C8B-B14F-4D97-AF65-F5344CB8AC3E}">
        <p14:creationId xmlns:p14="http://schemas.microsoft.com/office/powerpoint/2010/main" val="3993541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5561E-9102-5D2B-678E-D7F8A541A0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60381F-9829-8944-1A13-77A567A063C2}"/>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3" name="TextBox 2">
            <a:extLst>
              <a:ext uri="{FF2B5EF4-FFF2-40B4-BE49-F238E27FC236}">
                <a16:creationId xmlns:a16="http://schemas.microsoft.com/office/drawing/2014/main" id="{12436F75-EB97-D293-8661-252E5AEE9DF9}"/>
              </a:ext>
            </a:extLst>
          </p:cNvPr>
          <p:cNvSpPr txBox="1"/>
          <p:nvPr/>
        </p:nvSpPr>
        <p:spPr>
          <a:xfrm>
            <a:off x="1981200" y="914400"/>
            <a:ext cx="8001000" cy="646331"/>
          </a:xfrm>
          <a:prstGeom prst="rect">
            <a:avLst/>
          </a:prstGeom>
          <a:noFill/>
        </p:spPr>
        <p:txBody>
          <a:bodyPr wrap="square" rtlCol="0">
            <a:spAutoFit/>
          </a:bodyPr>
          <a:lstStyle/>
          <a:p>
            <a:r>
              <a:rPr lang="en-US" sz="3600" dirty="0"/>
              <a:t>US GDP with and without Retaliation</a:t>
            </a:r>
          </a:p>
        </p:txBody>
      </p:sp>
      <p:pic>
        <p:nvPicPr>
          <p:cNvPr id="6" name="Picture 5">
            <a:extLst>
              <a:ext uri="{FF2B5EF4-FFF2-40B4-BE49-F238E27FC236}">
                <a16:creationId xmlns:a16="http://schemas.microsoft.com/office/drawing/2014/main" id="{2D50025E-CB19-F24E-BD20-BCD50EFB43DD}"/>
              </a:ext>
            </a:extLst>
          </p:cNvPr>
          <p:cNvPicPr>
            <a:picLocks noChangeAspect="1"/>
          </p:cNvPicPr>
          <p:nvPr/>
        </p:nvPicPr>
        <p:blipFill>
          <a:blip r:embed="rId3"/>
          <a:stretch>
            <a:fillRect/>
          </a:stretch>
        </p:blipFill>
        <p:spPr>
          <a:xfrm>
            <a:off x="2209800" y="1542216"/>
            <a:ext cx="7772400" cy="4389851"/>
          </a:xfrm>
          <a:prstGeom prst="rect">
            <a:avLst/>
          </a:prstGeom>
        </p:spPr>
      </p:pic>
      <p:sp>
        <p:nvSpPr>
          <p:cNvPr id="9" name="Title 1">
            <a:extLst>
              <a:ext uri="{FF2B5EF4-FFF2-40B4-BE49-F238E27FC236}">
                <a16:creationId xmlns:a16="http://schemas.microsoft.com/office/drawing/2014/main" id="{CD5D4D58-E9D0-4C43-4842-32F5969A99B9}"/>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Tree>
    <p:extLst>
      <p:ext uri="{BB962C8B-B14F-4D97-AF65-F5344CB8AC3E}">
        <p14:creationId xmlns:p14="http://schemas.microsoft.com/office/powerpoint/2010/main" val="750064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8483-8A17-01EC-C8ED-438EF5F5A3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A3498A-3321-F376-A8B2-80DFAFC73C66}"/>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5" name="Title 1">
            <a:extLst>
              <a:ext uri="{FF2B5EF4-FFF2-40B4-BE49-F238E27FC236}">
                <a16:creationId xmlns:a16="http://schemas.microsoft.com/office/drawing/2014/main" id="{E8B47222-B35D-73B2-9E8A-C77BCC296F0C}"/>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63FB6806-8096-CE02-8969-C609C9831279}"/>
              </a:ext>
            </a:extLst>
          </p:cNvPr>
          <p:cNvSpPr txBox="1"/>
          <p:nvPr/>
        </p:nvSpPr>
        <p:spPr>
          <a:xfrm>
            <a:off x="1790700" y="2362200"/>
            <a:ext cx="8610600" cy="1569660"/>
          </a:xfrm>
          <a:prstGeom prst="rect">
            <a:avLst/>
          </a:prstGeom>
          <a:noFill/>
        </p:spPr>
        <p:txBody>
          <a:bodyPr wrap="square" rtlCol="0">
            <a:spAutoFit/>
          </a:bodyPr>
          <a:lstStyle/>
          <a:p>
            <a:pPr algn="ctr"/>
            <a:r>
              <a:rPr lang="en-US" sz="9600" dirty="0">
                <a:solidFill>
                  <a:srgbClr val="0C4C88"/>
                </a:solidFill>
              </a:rPr>
              <a:t>on Employment</a:t>
            </a:r>
          </a:p>
        </p:txBody>
      </p:sp>
    </p:spTree>
    <p:extLst>
      <p:ext uri="{BB962C8B-B14F-4D97-AF65-F5344CB8AC3E}">
        <p14:creationId xmlns:p14="http://schemas.microsoft.com/office/powerpoint/2010/main" val="1579692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1BAF-28FA-0A28-3AAB-B14DF9D570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472CE9-8194-EEBC-3F78-8B4BE5AE5833}"/>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itle 1">
            <a:extLst>
              <a:ext uri="{FF2B5EF4-FFF2-40B4-BE49-F238E27FC236}">
                <a16:creationId xmlns:a16="http://schemas.microsoft.com/office/drawing/2014/main" id="{3F6BF3C0-F82F-C3FD-E598-70EE8FBDFACC}"/>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55C84568-152F-2C17-FF25-3ED8EA0D9CB6}"/>
              </a:ext>
            </a:extLst>
          </p:cNvPr>
          <p:cNvSpPr txBox="1"/>
          <p:nvPr/>
        </p:nvSpPr>
        <p:spPr>
          <a:xfrm>
            <a:off x="1981200" y="914400"/>
            <a:ext cx="3276600" cy="646331"/>
          </a:xfrm>
          <a:prstGeom prst="rect">
            <a:avLst/>
          </a:prstGeom>
          <a:noFill/>
        </p:spPr>
        <p:txBody>
          <a:bodyPr wrap="square" rtlCol="0">
            <a:spAutoFit/>
          </a:bodyPr>
          <a:lstStyle/>
          <a:p>
            <a:r>
              <a:rPr lang="en-US" sz="3600" dirty="0"/>
              <a:t>Employment</a:t>
            </a:r>
          </a:p>
        </p:txBody>
      </p:sp>
      <p:pic>
        <p:nvPicPr>
          <p:cNvPr id="3" name="Picture 2">
            <a:extLst>
              <a:ext uri="{FF2B5EF4-FFF2-40B4-BE49-F238E27FC236}">
                <a16:creationId xmlns:a16="http://schemas.microsoft.com/office/drawing/2014/main" id="{0553C735-21FE-C9FB-6683-2CD32735964D}"/>
              </a:ext>
            </a:extLst>
          </p:cNvPr>
          <p:cNvPicPr>
            <a:picLocks noChangeAspect="1"/>
          </p:cNvPicPr>
          <p:nvPr/>
        </p:nvPicPr>
        <p:blipFill>
          <a:blip r:embed="rId3"/>
          <a:stretch>
            <a:fillRect/>
          </a:stretch>
        </p:blipFill>
        <p:spPr>
          <a:xfrm>
            <a:off x="2209800" y="1445484"/>
            <a:ext cx="7772400" cy="3967032"/>
          </a:xfrm>
          <a:prstGeom prst="rect">
            <a:avLst/>
          </a:prstGeom>
        </p:spPr>
      </p:pic>
    </p:spTree>
    <p:extLst>
      <p:ext uri="{BB962C8B-B14F-4D97-AF65-F5344CB8AC3E}">
        <p14:creationId xmlns:p14="http://schemas.microsoft.com/office/powerpoint/2010/main" val="3753081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FED8-7845-BC73-6E3E-CB571412F2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30AB6-0FAD-706F-2D8B-5A05A5B92631}"/>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5" name="Title 1">
            <a:extLst>
              <a:ext uri="{FF2B5EF4-FFF2-40B4-BE49-F238E27FC236}">
                <a16:creationId xmlns:a16="http://schemas.microsoft.com/office/drawing/2014/main" id="{A438983B-7BF8-EDC8-60C4-98B319756D10}"/>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119135AB-6285-00C8-B98F-6C53E2B21AB5}"/>
              </a:ext>
            </a:extLst>
          </p:cNvPr>
          <p:cNvSpPr txBox="1"/>
          <p:nvPr/>
        </p:nvSpPr>
        <p:spPr>
          <a:xfrm>
            <a:off x="1981200" y="914400"/>
            <a:ext cx="3276600" cy="646331"/>
          </a:xfrm>
          <a:prstGeom prst="rect">
            <a:avLst/>
          </a:prstGeom>
          <a:noFill/>
        </p:spPr>
        <p:txBody>
          <a:bodyPr wrap="square" rtlCol="0">
            <a:spAutoFit/>
          </a:bodyPr>
          <a:lstStyle/>
          <a:p>
            <a:r>
              <a:rPr lang="en-US" sz="3600" dirty="0"/>
              <a:t>Employment</a:t>
            </a:r>
          </a:p>
        </p:txBody>
      </p:sp>
      <p:pic>
        <p:nvPicPr>
          <p:cNvPr id="2" name="Picture 1">
            <a:extLst>
              <a:ext uri="{FF2B5EF4-FFF2-40B4-BE49-F238E27FC236}">
                <a16:creationId xmlns:a16="http://schemas.microsoft.com/office/drawing/2014/main" id="{8DC17FB8-4519-733E-35A1-A0AEE786BE95}"/>
              </a:ext>
            </a:extLst>
          </p:cNvPr>
          <p:cNvPicPr>
            <a:picLocks noChangeAspect="1"/>
          </p:cNvPicPr>
          <p:nvPr/>
        </p:nvPicPr>
        <p:blipFill>
          <a:blip r:embed="rId3"/>
          <a:stretch>
            <a:fillRect/>
          </a:stretch>
        </p:blipFill>
        <p:spPr>
          <a:xfrm>
            <a:off x="2209800" y="1560731"/>
            <a:ext cx="7772400" cy="3991904"/>
          </a:xfrm>
          <a:prstGeom prst="rect">
            <a:avLst/>
          </a:prstGeom>
        </p:spPr>
      </p:pic>
    </p:spTree>
    <p:extLst>
      <p:ext uri="{BB962C8B-B14F-4D97-AF65-F5344CB8AC3E}">
        <p14:creationId xmlns:p14="http://schemas.microsoft.com/office/powerpoint/2010/main" val="3487012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5EBA-08C8-D62D-D508-FFEE90C15B0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DEC56-2FD4-4885-BAEA-CDF7934E5BA3}"/>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5" name="Title 1">
            <a:extLst>
              <a:ext uri="{FF2B5EF4-FFF2-40B4-BE49-F238E27FC236}">
                <a16:creationId xmlns:a16="http://schemas.microsoft.com/office/drawing/2014/main" id="{1D1AEE84-8949-FF32-E98E-213546DC839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C16F08F7-4460-EAB8-9EB0-1B63862EAED6}"/>
              </a:ext>
            </a:extLst>
          </p:cNvPr>
          <p:cNvSpPr txBox="1"/>
          <p:nvPr/>
        </p:nvSpPr>
        <p:spPr>
          <a:xfrm>
            <a:off x="1790700" y="2362200"/>
            <a:ext cx="8610600" cy="1569660"/>
          </a:xfrm>
          <a:prstGeom prst="rect">
            <a:avLst/>
          </a:prstGeom>
          <a:noFill/>
        </p:spPr>
        <p:txBody>
          <a:bodyPr wrap="square" rtlCol="0">
            <a:spAutoFit/>
          </a:bodyPr>
          <a:lstStyle/>
          <a:p>
            <a:pPr algn="ctr"/>
            <a:r>
              <a:rPr lang="en-US" sz="9600" dirty="0">
                <a:solidFill>
                  <a:srgbClr val="0C4C88"/>
                </a:solidFill>
              </a:rPr>
              <a:t>on Inflation</a:t>
            </a:r>
          </a:p>
        </p:txBody>
      </p:sp>
    </p:spTree>
    <p:extLst>
      <p:ext uri="{BB962C8B-B14F-4D97-AF65-F5344CB8AC3E}">
        <p14:creationId xmlns:p14="http://schemas.microsoft.com/office/powerpoint/2010/main" val="28662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949C-B28C-2915-856F-363318FE7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FB48-CA7D-4F52-5405-5D8460B6F3F3}"/>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Tariff History, 1891-2011</a:t>
            </a:r>
          </a:p>
        </p:txBody>
      </p:sp>
      <p:pic>
        <p:nvPicPr>
          <p:cNvPr id="3" name="Picture 2" descr="The tariff rate in percent for the U S is plotted versus year, 1891 to 2011. From 1891 to 1912, the tariff rate gradually declines from 48% to 40%. In 1921, a large dip to 15% occurs and then in 1932 the tariff rate rises to a peak of 59%. Until 1948, the rate drops rapidly to 12%. From 1948 to 2011, the rate declines gradually, with a tariff rate of 4% in 2011. All values estimated.">
            <a:extLst>
              <a:ext uri="{FF2B5EF4-FFF2-40B4-BE49-F238E27FC236}">
                <a16:creationId xmlns:a16="http://schemas.microsoft.com/office/drawing/2014/main" id="{1C3DDB1B-171C-76F4-0CF9-4088359E2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765857"/>
            <a:ext cx="7510516" cy="3686088"/>
          </a:xfrm>
          <a:prstGeom prst="rect">
            <a:avLst/>
          </a:prstGeom>
        </p:spPr>
      </p:pic>
      <p:cxnSp>
        <p:nvCxnSpPr>
          <p:cNvPr id="4" name="Straight Connector 3">
            <a:extLst>
              <a:ext uri="{FF2B5EF4-FFF2-40B4-BE49-F238E27FC236}">
                <a16:creationId xmlns:a16="http://schemas.microsoft.com/office/drawing/2014/main" id="{67DC45D3-CED0-E2F6-71F5-7885E4290A1A}"/>
              </a:ext>
            </a:extLst>
          </p:cNvPr>
          <p:cNvCxnSpPr>
            <a:cxnSpLocks/>
          </p:cNvCxnSpPr>
          <p:nvPr/>
        </p:nvCxnSpPr>
        <p:spPr>
          <a:xfrm>
            <a:off x="4572000" y="1517167"/>
            <a:ext cx="0" cy="342900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DB4431C-D64E-9BD2-454D-380863BD8E5E}"/>
              </a:ext>
            </a:extLst>
          </p:cNvPr>
          <p:cNvSpPr txBox="1"/>
          <p:nvPr/>
        </p:nvSpPr>
        <p:spPr>
          <a:xfrm>
            <a:off x="4495800" y="1440967"/>
            <a:ext cx="4648200" cy="369332"/>
          </a:xfrm>
          <a:prstGeom prst="rect">
            <a:avLst/>
          </a:prstGeom>
          <a:noFill/>
        </p:spPr>
        <p:txBody>
          <a:bodyPr wrap="square" rtlCol="0">
            <a:spAutoFit/>
          </a:bodyPr>
          <a:lstStyle/>
          <a:p>
            <a:r>
              <a:rPr lang="en-US" dirty="0">
                <a:solidFill>
                  <a:srgbClr val="00B050"/>
                </a:solidFill>
              </a:rPr>
              <a:t>1934 Reciprocal Trade Agreements Act</a:t>
            </a:r>
          </a:p>
        </p:txBody>
      </p:sp>
      <p:cxnSp>
        <p:nvCxnSpPr>
          <p:cNvPr id="9" name="Straight Connector 8">
            <a:extLst>
              <a:ext uri="{FF2B5EF4-FFF2-40B4-BE49-F238E27FC236}">
                <a16:creationId xmlns:a16="http://schemas.microsoft.com/office/drawing/2014/main" id="{8C86AA28-1EA2-4C17-CBC7-EB2E0D6CAA59}"/>
              </a:ext>
            </a:extLst>
          </p:cNvPr>
          <p:cNvCxnSpPr>
            <a:cxnSpLocks/>
          </p:cNvCxnSpPr>
          <p:nvPr/>
        </p:nvCxnSpPr>
        <p:spPr>
          <a:xfrm>
            <a:off x="5257800" y="1821967"/>
            <a:ext cx="0" cy="312420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F05419D-46A6-CE34-3C79-BDA05BBE8C1F}"/>
              </a:ext>
            </a:extLst>
          </p:cNvPr>
          <p:cNvSpPr txBox="1"/>
          <p:nvPr/>
        </p:nvSpPr>
        <p:spPr>
          <a:xfrm>
            <a:off x="5181600" y="1821967"/>
            <a:ext cx="1371600" cy="369332"/>
          </a:xfrm>
          <a:prstGeom prst="rect">
            <a:avLst/>
          </a:prstGeom>
          <a:noFill/>
        </p:spPr>
        <p:txBody>
          <a:bodyPr wrap="square" rtlCol="0">
            <a:spAutoFit/>
          </a:bodyPr>
          <a:lstStyle/>
          <a:p>
            <a:r>
              <a:rPr lang="en-US" dirty="0">
                <a:solidFill>
                  <a:srgbClr val="00B050"/>
                </a:solidFill>
              </a:rPr>
              <a:t>1947 GATT</a:t>
            </a:r>
          </a:p>
        </p:txBody>
      </p:sp>
      <p:cxnSp>
        <p:nvCxnSpPr>
          <p:cNvPr id="12" name="Straight Connector 11">
            <a:extLst>
              <a:ext uri="{FF2B5EF4-FFF2-40B4-BE49-F238E27FC236}">
                <a16:creationId xmlns:a16="http://schemas.microsoft.com/office/drawing/2014/main" id="{CF3D6E7E-8315-41FB-0924-2F7869EF9925}"/>
              </a:ext>
            </a:extLst>
          </p:cNvPr>
          <p:cNvCxnSpPr>
            <a:cxnSpLocks/>
          </p:cNvCxnSpPr>
          <p:nvPr/>
        </p:nvCxnSpPr>
        <p:spPr>
          <a:xfrm>
            <a:off x="8077200" y="1821967"/>
            <a:ext cx="0" cy="312420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6C808F3-A45E-8F89-A638-A7B97D8C480E}"/>
              </a:ext>
            </a:extLst>
          </p:cNvPr>
          <p:cNvSpPr txBox="1"/>
          <p:nvPr/>
        </p:nvSpPr>
        <p:spPr>
          <a:xfrm>
            <a:off x="8001000" y="1821967"/>
            <a:ext cx="1371600" cy="369332"/>
          </a:xfrm>
          <a:prstGeom prst="rect">
            <a:avLst/>
          </a:prstGeom>
          <a:noFill/>
        </p:spPr>
        <p:txBody>
          <a:bodyPr wrap="square" rtlCol="0">
            <a:spAutoFit/>
          </a:bodyPr>
          <a:lstStyle/>
          <a:p>
            <a:r>
              <a:rPr lang="en-US" dirty="0">
                <a:solidFill>
                  <a:srgbClr val="00B050"/>
                </a:solidFill>
              </a:rPr>
              <a:t>1995 WTO</a:t>
            </a:r>
          </a:p>
        </p:txBody>
      </p:sp>
      <p:sp>
        <p:nvSpPr>
          <p:cNvPr id="14" name="TextBox 13">
            <a:extLst>
              <a:ext uri="{FF2B5EF4-FFF2-40B4-BE49-F238E27FC236}">
                <a16:creationId xmlns:a16="http://schemas.microsoft.com/office/drawing/2014/main" id="{3DDD7BB8-A62A-F04E-9A15-E8804C583381}"/>
              </a:ext>
            </a:extLst>
          </p:cNvPr>
          <p:cNvSpPr txBox="1"/>
          <p:nvPr/>
        </p:nvSpPr>
        <p:spPr>
          <a:xfrm>
            <a:off x="1905000" y="1364767"/>
            <a:ext cx="2514600" cy="369332"/>
          </a:xfrm>
          <a:prstGeom prst="rect">
            <a:avLst/>
          </a:prstGeom>
          <a:noFill/>
        </p:spPr>
        <p:txBody>
          <a:bodyPr wrap="square" rtlCol="0">
            <a:spAutoFit/>
          </a:bodyPr>
          <a:lstStyle/>
          <a:p>
            <a:r>
              <a:rPr lang="en-US" dirty="0">
                <a:solidFill>
                  <a:srgbClr val="FF0000"/>
                </a:solidFill>
              </a:rPr>
              <a:t>Smoot-Hawley Tariff</a:t>
            </a:r>
          </a:p>
        </p:txBody>
      </p:sp>
      <p:cxnSp>
        <p:nvCxnSpPr>
          <p:cNvPr id="15" name="Straight Arrow Connector 14">
            <a:extLst>
              <a:ext uri="{FF2B5EF4-FFF2-40B4-BE49-F238E27FC236}">
                <a16:creationId xmlns:a16="http://schemas.microsoft.com/office/drawing/2014/main" id="{15EE37D0-CD7C-9B84-5563-F89618B1C3D5}"/>
              </a:ext>
            </a:extLst>
          </p:cNvPr>
          <p:cNvCxnSpPr>
            <a:cxnSpLocks/>
          </p:cNvCxnSpPr>
          <p:nvPr/>
        </p:nvCxnSpPr>
        <p:spPr>
          <a:xfrm>
            <a:off x="3962400" y="1669567"/>
            <a:ext cx="381000" cy="53340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372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0B02-76B1-F099-48F5-FBAD52633F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04838D-60C4-65EE-9D25-9254F7816171}"/>
              </a:ext>
            </a:extLst>
          </p:cNvPr>
          <p:cNvSpPr>
            <a:spLocks noGrp="1"/>
          </p:cNvSpPr>
          <p:nvPr>
            <p:ph type="sldNum" sz="quarter" idx="12"/>
          </p:nvPr>
        </p:nvSpPr>
        <p:spPr/>
        <p:txBody>
          <a:bodyPr/>
          <a:lstStyle/>
          <a:p>
            <a:fld id="{D9F085D5-EC86-4F6A-B501-C1359CB39116}" type="slidenum">
              <a:rPr lang="en-GB" smtClean="0"/>
              <a:t>60</a:t>
            </a:fld>
            <a:endParaRPr lang="en-GB"/>
          </a:p>
        </p:txBody>
      </p:sp>
      <p:sp>
        <p:nvSpPr>
          <p:cNvPr id="5" name="Title 1">
            <a:extLst>
              <a:ext uri="{FF2B5EF4-FFF2-40B4-BE49-F238E27FC236}">
                <a16:creationId xmlns:a16="http://schemas.microsoft.com/office/drawing/2014/main" id="{4CBDAA38-26B4-2620-9594-7185AF77C5A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141C569F-2531-79BD-1E9D-58B3ABA32CFE}"/>
              </a:ext>
            </a:extLst>
          </p:cNvPr>
          <p:cNvSpPr txBox="1"/>
          <p:nvPr/>
        </p:nvSpPr>
        <p:spPr>
          <a:xfrm>
            <a:off x="1981200" y="914400"/>
            <a:ext cx="3276600" cy="646331"/>
          </a:xfrm>
          <a:prstGeom prst="rect">
            <a:avLst/>
          </a:prstGeom>
          <a:noFill/>
        </p:spPr>
        <p:txBody>
          <a:bodyPr wrap="square" rtlCol="0">
            <a:spAutoFit/>
          </a:bodyPr>
          <a:lstStyle/>
          <a:p>
            <a:r>
              <a:rPr lang="en-US" sz="3600" dirty="0"/>
              <a:t>Inflation</a:t>
            </a:r>
          </a:p>
        </p:txBody>
      </p:sp>
      <p:pic>
        <p:nvPicPr>
          <p:cNvPr id="2" name="Picture 1">
            <a:extLst>
              <a:ext uri="{FF2B5EF4-FFF2-40B4-BE49-F238E27FC236}">
                <a16:creationId xmlns:a16="http://schemas.microsoft.com/office/drawing/2014/main" id="{4155FDC5-8DD8-F851-CC95-92E5D21E1514}"/>
              </a:ext>
            </a:extLst>
          </p:cNvPr>
          <p:cNvPicPr>
            <a:picLocks noChangeAspect="1"/>
          </p:cNvPicPr>
          <p:nvPr/>
        </p:nvPicPr>
        <p:blipFill>
          <a:blip r:embed="rId3"/>
          <a:stretch>
            <a:fillRect/>
          </a:stretch>
        </p:blipFill>
        <p:spPr>
          <a:xfrm>
            <a:off x="2209800" y="1560731"/>
            <a:ext cx="7772400" cy="4340108"/>
          </a:xfrm>
          <a:prstGeom prst="rect">
            <a:avLst/>
          </a:prstGeom>
        </p:spPr>
      </p:pic>
    </p:spTree>
    <p:extLst>
      <p:ext uri="{BB962C8B-B14F-4D97-AF65-F5344CB8AC3E}">
        <p14:creationId xmlns:p14="http://schemas.microsoft.com/office/powerpoint/2010/main" val="3349305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EA6A-711B-4B8F-C82C-020AA0674D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6FFCFD-3531-5650-90A4-2D357ACA65B0}"/>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5" name="Title 1">
            <a:extLst>
              <a:ext uri="{FF2B5EF4-FFF2-40B4-BE49-F238E27FC236}">
                <a16:creationId xmlns:a16="http://schemas.microsoft.com/office/drawing/2014/main" id="{425B1F49-D693-AAEF-1294-86892BCAF557}"/>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551C66D2-F464-7DD8-D83D-E8455CAF1397}"/>
              </a:ext>
            </a:extLst>
          </p:cNvPr>
          <p:cNvSpPr txBox="1"/>
          <p:nvPr/>
        </p:nvSpPr>
        <p:spPr>
          <a:xfrm>
            <a:off x="1981200" y="914400"/>
            <a:ext cx="3276600" cy="646331"/>
          </a:xfrm>
          <a:prstGeom prst="rect">
            <a:avLst/>
          </a:prstGeom>
          <a:noFill/>
        </p:spPr>
        <p:txBody>
          <a:bodyPr wrap="square" rtlCol="0">
            <a:spAutoFit/>
          </a:bodyPr>
          <a:lstStyle/>
          <a:p>
            <a:r>
              <a:rPr lang="en-US" sz="3600" dirty="0"/>
              <a:t>Inflation</a:t>
            </a:r>
          </a:p>
        </p:txBody>
      </p:sp>
      <p:pic>
        <p:nvPicPr>
          <p:cNvPr id="2" name="Picture 1">
            <a:extLst>
              <a:ext uri="{FF2B5EF4-FFF2-40B4-BE49-F238E27FC236}">
                <a16:creationId xmlns:a16="http://schemas.microsoft.com/office/drawing/2014/main" id="{D740BABF-49D2-13B3-22F9-7D5C0AC394F3}"/>
              </a:ext>
            </a:extLst>
          </p:cNvPr>
          <p:cNvPicPr>
            <a:picLocks noChangeAspect="1"/>
          </p:cNvPicPr>
          <p:nvPr/>
        </p:nvPicPr>
        <p:blipFill>
          <a:blip r:embed="rId3"/>
          <a:stretch>
            <a:fillRect/>
          </a:stretch>
        </p:blipFill>
        <p:spPr>
          <a:xfrm>
            <a:off x="2209800" y="1539935"/>
            <a:ext cx="7772400" cy="4203313"/>
          </a:xfrm>
          <a:prstGeom prst="rect">
            <a:avLst/>
          </a:prstGeom>
        </p:spPr>
      </p:pic>
    </p:spTree>
    <p:extLst>
      <p:ext uri="{BB962C8B-B14F-4D97-AF65-F5344CB8AC3E}">
        <p14:creationId xmlns:p14="http://schemas.microsoft.com/office/powerpoint/2010/main" val="521382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D9F5C-7E49-832E-B669-C3619D49F33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E0DA73-6C2C-9944-AD98-C5CE6CB2EE73}"/>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5" name="Title 1">
            <a:extLst>
              <a:ext uri="{FF2B5EF4-FFF2-40B4-BE49-F238E27FC236}">
                <a16:creationId xmlns:a16="http://schemas.microsoft.com/office/drawing/2014/main" id="{939F7A5B-33E5-AF3D-F35B-F5D30E504E59}"/>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2" name="TextBox 1">
            <a:extLst>
              <a:ext uri="{FF2B5EF4-FFF2-40B4-BE49-F238E27FC236}">
                <a16:creationId xmlns:a16="http://schemas.microsoft.com/office/drawing/2014/main" id="{5C27616E-FD48-0E85-A47C-48BBD44F13C1}"/>
              </a:ext>
            </a:extLst>
          </p:cNvPr>
          <p:cNvSpPr txBox="1"/>
          <p:nvPr/>
        </p:nvSpPr>
        <p:spPr>
          <a:xfrm>
            <a:off x="1981200" y="914400"/>
            <a:ext cx="8001000" cy="646331"/>
          </a:xfrm>
          <a:prstGeom prst="rect">
            <a:avLst/>
          </a:prstGeom>
          <a:noFill/>
        </p:spPr>
        <p:txBody>
          <a:bodyPr wrap="square" rtlCol="0">
            <a:spAutoFit/>
          </a:bodyPr>
          <a:lstStyle/>
          <a:p>
            <a:r>
              <a:rPr lang="en-US" sz="3600" dirty="0"/>
              <a:t>US Inflation with and without Retaliation</a:t>
            </a:r>
          </a:p>
        </p:txBody>
      </p:sp>
      <p:pic>
        <p:nvPicPr>
          <p:cNvPr id="3" name="Picture 2">
            <a:extLst>
              <a:ext uri="{FF2B5EF4-FFF2-40B4-BE49-F238E27FC236}">
                <a16:creationId xmlns:a16="http://schemas.microsoft.com/office/drawing/2014/main" id="{C87D00CC-831D-CC24-1BFB-8E279A175A55}"/>
              </a:ext>
            </a:extLst>
          </p:cNvPr>
          <p:cNvPicPr>
            <a:picLocks noChangeAspect="1"/>
          </p:cNvPicPr>
          <p:nvPr/>
        </p:nvPicPr>
        <p:blipFill>
          <a:blip r:embed="rId3"/>
          <a:stretch>
            <a:fillRect/>
          </a:stretch>
        </p:blipFill>
        <p:spPr>
          <a:xfrm>
            <a:off x="2209800" y="1593346"/>
            <a:ext cx="7772400" cy="3991904"/>
          </a:xfrm>
          <a:prstGeom prst="rect">
            <a:avLst/>
          </a:prstGeom>
        </p:spPr>
      </p:pic>
    </p:spTree>
    <p:extLst>
      <p:ext uri="{BB962C8B-B14F-4D97-AF65-F5344CB8AC3E}">
        <p14:creationId xmlns:p14="http://schemas.microsoft.com/office/powerpoint/2010/main" val="1969776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B53C-1BE2-1BB5-5364-F9BCA8D433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4D563-BC24-1033-F9C0-5913A56C1C22}"/>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5" name="Title 1">
            <a:extLst>
              <a:ext uri="{FF2B5EF4-FFF2-40B4-BE49-F238E27FC236}">
                <a16:creationId xmlns:a16="http://schemas.microsoft.com/office/drawing/2014/main" id="{6EA9E869-E6B4-3958-2B98-C95C578EDFE5}"/>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2" name="TextBox 1">
            <a:extLst>
              <a:ext uri="{FF2B5EF4-FFF2-40B4-BE49-F238E27FC236}">
                <a16:creationId xmlns:a16="http://schemas.microsoft.com/office/drawing/2014/main" id="{2C620B36-170A-60CF-2503-70B545900914}"/>
              </a:ext>
            </a:extLst>
          </p:cNvPr>
          <p:cNvSpPr txBox="1"/>
          <p:nvPr/>
        </p:nvSpPr>
        <p:spPr>
          <a:xfrm>
            <a:off x="1981200" y="914400"/>
            <a:ext cx="8001000" cy="646331"/>
          </a:xfrm>
          <a:prstGeom prst="rect">
            <a:avLst/>
          </a:prstGeom>
          <a:noFill/>
        </p:spPr>
        <p:txBody>
          <a:bodyPr wrap="square" rtlCol="0">
            <a:spAutoFit/>
          </a:bodyPr>
          <a:lstStyle/>
          <a:p>
            <a:r>
              <a:rPr lang="en-US" sz="3600" dirty="0"/>
              <a:t>US Inflation with and without Retaliation</a:t>
            </a:r>
          </a:p>
        </p:txBody>
      </p:sp>
      <p:pic>
        <p:nvPicPr>
          <p:cNvPr id="3" name="Picture 2">
            <a:extLst>
              <a:ext uri="{FF2B5EF4-FFF2-40B4-BE49-F238E27FC236}">
                <a16:creationId xmlns:a16="http://schemas.microsoft.com/office/drawing/2014/main" id="{4EE9933E-B7AC-D7B6-0A9B-CE95CD02CA44}"/>
              </a:ext>
            </a:extLst>
          </p:cNvPr>
          <p:cNvPicPr>
            <a:picLocks noChangeAspect="1"/>
          </p:cNvPicPr>
          <p:nvPr/>
        </p:nvPicPr>
        <p:blipFill>
          <a:blip r:embed="rId3"/>
          <a:stretch>
            <a:fillRect/>
          </a:stretch>
        </p:blipFill>
        <p:spPr>
          <a:xfrm>
            <a:off x="2209800" y="1466388"/>
            <a:ext cx="7772400" cy="4501774"/>
          </a:xfrm>
          <a:prstGeom prst="rect">
            <a:avLst/>
          </a:prstGeom>
        </p:spPr>
      </p:pic>
    </p:spTree>
    <p:extLst>
      <p:ext uri="{BB962C8B-B14F-4D97-AF65-F5344CB8AC3E}">
        <p14:creationId xmlns:p14="http://schemas.microsoft.com/office/powerpoint/2010/main" val="2518052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94F0-B554-3B68-F663-A9BFB890D1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ED8872-5FE3-5ED3-F734-A13D3EB930DD}"/>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5" name="Title 1">
            <a:extLst>
              <a:ext uri="{FF2B5EF4-FFF2-40B4-BE49-F238E27FC236}">
                <a16:creationId xmlns:a16="http://schemas.microsoft.com/office/drawing/2014/main" id="{83424828-603C-AEEA-411D-EF424EF1FCFF}"/>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04A9B57D-A5FF-2469-5662-222EC415FD5E}"/>
              </a:ext>
            </a:extLst>
          </p:cNvPr>
          <p:cNvSpPr txBox="1"/>
          <p:nvPr/>
        </p:nvSpPr>
        <p:spPr>
          <a:xfrm>
            <a:off x="1790700" y="2362200"/>
            <a:ext cx="8610600" cy="1569660"/>
          </a:xfrm>
          <a:prstGeom prst="rect">
            <a:avLst/>
          </a:prstGeom>
          <a:noFill/>
        </p:spPr>
        <p:txBody>
          <a:bodyPr wrap="square" rtlCol="0">
            <a:spAutoFit/>
          </a:bodyPr>
          <a:lstStyle/>
          <a:p>
            <a:pPr algn="ctr"/>
            <a:r>
              <a:rPr lang="en-US" sz="9600" dirty="0">
                <a:solidFill>
                  <a:srgbClr val="0C4C88"/>
                </a:solidFill>
              </a:rPr>
              <a:t>on Trade Surplus</a:t>
            </a:r>
          </a:p>
        </p:txBody>
      </p:sp>
    </p:spTree>
    <p:extLst>
      <p:ext uri="{BB962C8B-B14F-4D97-AF65-F5344CB8AC3E}">
        <p14:creationId xmlns:p14="http://schemas.microsoft.com/office/powerpoint/2010/main" val="3249995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826B9-D789-10AE-9A0A-A01C16D57B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1E0B6-2CB1-F6F9-1ABD-276F1123A30C}"/>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5" name="Title 1">
            <a:extLst>
              <a:ext uri="{FF2B5EF4-FFF2-40B4-BE49-F238E27FC236}">
                <a16:creationId xmlns:a16="http://schemas.microsoft.com/office/drawing/2014/main" id="{454A5EE3-CE94-8E7F-A3B4-0800C7DB4214}"/>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7DFB7F31-D78E-45D9-E9BA-4143CC8ABDA8}"/>
              </a:ext>
            </a:extLst>
          </p:cNvPr>
          <p:cNvSpPr txBox="1"/>
          <p:nvPr/>
        </p:nvSpPr>
        <p:spPr>
          <a:xfrm>
            <a:off x="1981200" y="914400"/>
            <a:ext cx="3276600" cy="646331"/>
          </a:xfrm>
          <a:prstGeom prst="rect">
            <a:avLst/>
          </a:prstGeom>
          <a:noFill/>
        </p:spPr>
        <p:txBody>
          <a:bodyPr wrap="square" rtlCol="0">
            <a:spAutoFit/>
          </a:bodyPr>
          <a:lstStyle/>
          <a:p>
            <a:r>
              <a:rPr lang="en-US" sz="3600" dirty="0"/>
              <a:t>Trade Surplus</a:t>
            </a:r>
          </a:p>
        </p:txBody>
      </p:sp>
      <p:pic>
        <p:nvPicPr>
          <p:cNvPr id="2" name="Picture 1">
            <a:extLst>
              <a:ext uri="{FF2B5EF4-FFF2-40B4-BE49-F238E27FC236}">
                <a16:creationId xmlns:a16="http://schemas.microsoft.com/office/drawing/2014/main" id="{9D1CAC03-0FE7-CE23-F542-D992722BC88D}"/>
              </a:ext>
            </a:extLst>
          </p:cNvPr>
          <p:cNvPicPr>
            <a:picLocks noChangeAspect="1"/>
          </p:cNvPicPr>
          <p:nvPr/>
        </p:nvPicPr>
        <p:blipFill>
          <a:blip r:embed="rId3"/>
          <a:stretch>
            <a:fillRect/>
          </a:stretch>
        </p:blipFill>
        <p:spPr>
          <a:xfrm>
            <a:off x="2209800" y="1560731"/>
            <a:ext cx="7772400" cy="4340108"/>
          </a:xfrm>
          <a:prstGeom prst="rect">
            <a:avLst/>
          </a:prstGeom>
        </p:spPr>
      </p:pic>
    </p:spTree>
    <p:extLst>
      <p:ext uri="{BB962C8B-B14F-4D97-AF65-F5344CB8AC3E}">
        <p14:creationId xmlns:p14="http://schemas.microsoft.com/office/powerpoint/2010/main" val="2362965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5F05-DBDA-3A9B-4E10-2F558E86B99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9D8EF5-70ED-817D-1649-BB1EDEFC3CAD}"/>
              </a:ext>
            </a:extLst>
          </p:cNvPr>
          <p:cNvSpPr>
            <a:spLocks noGrp="1"/>
          </p:cNvSpPr>
          <p:nvPr>
            <p:ph type="sldNum" sz="quarter" idx="12"/>
          </p:nvPr>
        </p:nvSpPr>
        <p:spPr/>
        <p:txBody>
          <a:bodyPr/>
          <a:lstStyle/>
          <a:p>
            <a:fld id="{D9F085D5-EC86-4F6A-B501-C1359CB39116}" type="slidenum">
              <a:rPr lang="en-GB" smtClean="0"/>
              <a:t>66</a:t>
            </a:fld>
            <a:endParaRPr lang="en-GB"/>
          </a:p>
        </p:txBody>
      </p:sp>
      <p:sp>
        <p:nvSpPr>
          <p:cNvPr id="5" name="Title 1">
            <a:extLst>
              <a:ext uri="{FF2B5EF4-FFF2-40B4-BE49-F238E27FC236}">
                <a16:creationId xmlns:a16="http://schemas.microsoft.com/office/drawing/2014/main" id="{9530BE54-4C99-8032-096E-8C31F78A8484}"/>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C321862C-20B2-9C5B-7E08-26B4BB6B2371}"/>
              </a:ext>
            </a:extLst>
          </p:cNvPr>
          <p:cNvSpPr txBox="1"/>
          <p:nvPr/>
        </p:nvSpPr>
        <p:spPr>
          <a:xfrm>
            <a:off x="1981200" y="914400"/>
            <a:ext cx="3276600" cy="646331"/>
          </a:xfrm>
          <a:prstGeom prst="rect">
            <a:avLst/>
          </a:prstGeom>
          <a:noFill/>
        </p:spPr>
        <p:txBody>
          <a:bodyPr wrap="square" rtlCol="0">
            <a:spAutoFit/>
          </a:bodyPr>
          <a:lstStyle/>
          <a:p>
            <a:r>
              <a:rPr lang="en-US" sz="3600" dirty="0"/>
              <a:t>Trade Surplus</a:t>
            </a:r>
          </a:p>
        </p:txBody>
      </p:sp>
      <p:pic>
        <p:nvPicPr>
          <p:cNvPr id="2" name="Picture 1">
            <a:extLst>
              <a:ext uri="{FF2B5EF4-FFF2-40B4-BE49-F238E27FC236}">
                <a16:creationId xmlns:a16="http://schemas.microsoft.com/office/drawing/2014/main" id="{07C75361-8914-8A88-CD91-F2F09E4D57B0}"/>
              </a:ext>
            </a:extLst>
          </p:cNvPr>
          <p:cNvPicPr>
            <a:picLocks noChangeAspect="1"/>
          </p:cNvPicPr>
          <p:nvPr/>
        </p:nvPicPr>
        <p:blipFill>
          <a:blip r:embed="rId3"/>
          <a:stretch>
            <a:fillRect/>
          </a:stretch>
        </p:blipFill>
        <p:spPr>
          <a:xfrm>
            <a:off x="2209800" y="1560731"/>
            <a:ext cx="7772400" cy="4800234"/>
          </a:xfrm>
          <a:prstGeom prst="rect">
            <a:avLst/>
          </a:prstGeom>
        </p:spPr>
      </p:pic>
    </p:spTree>
    <p:extLst>
      <p:ext uri="{BB962C8B-B14F-4D97-AF65-F5344CB8AC3E}">
        <p14:creationId xmlns:p14="http://schemas.microsoft.com/office/powerpoint/2010/main" val="400192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8D37-2C62-633D-794E-65FBB9C0552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F9957B-0812-A5C1-58FC-96535131CD62}"/>
              </a:ext>
            </a:extLst>
          </p:cNvPr>
          <p:cNvSpPr>
            <a:spLocks noGrp="1"/>
          </p:cNvSpPr>
          <p:nvPr>
            <p:ph type="sldNum" sz="quarter" idx="12"/>
          </p:nvPr>
        </p:nvSpPr>
        <p:spPr/>
        <p:txBody>
          <a:bodyPr/>
          <a:lstStyle/>
          <a:p>
            <a:fld id="{D9F085D5-EC86-4F6A-B501-C1359CB39116}" type="slidenum">
              <a:rPr lang="en-GB" smtClean="0"/>
              <a:t>67</a:t>
            </a:fld>
            <a:endParaRPr lang="en-GB"/>
          </a:p>
        </p:txBody>
      </p:sp>
      <p:sp>
        <p:nvSpPr>
          <p:cNvPr id="5" name="Title 1">
            <a:extLst>
              <a:ext uri="{FF2B5EF4-FFF2-40B4-BE49-F238E27FC236}">
                <a16:creationId xmlns:a16="http://schemas.microsoft.com/office/drawing/2014/main" id="{AF6A42BD-7ABF-28B6-B484-F6403BA542B4}"/>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E57A3582-155D-5F27-83C1-D9D2F84623FA}"/>
              </a:ext>
            </a:extLst>
          </p:cNvPr>
          <p:cNvSpPr txBox="1"/>
          <p:nvPr/>
        </p:nvSpPr>
        <p:spPr>
          <a:xfrm>
            <a:off x="0" y="1905506"/>
            <a:ext cx="12192000" cy="3046988"/>
          </a:xfrm>
          <a:prstGeom prst="rect">
            <a:avLst/>
          </a:prstGeom>
          <a:noFill/>
        </p:spPr>
        <p:txBody>
          <a:bodyPr wrap="square" rtlCol="0">
            <a:spAutoFit/>
          </a:bodyPr>
          <a:lstStyle/>
          <a:p>
            <a:pPr algn="ctr"/>
            <a:r>
              <a:rPr lang="en-US" sz="9600" dirty="0">
                <a:solidFill>
                  <a:srgbClr val="0C4C88"/>
                </a:solidFill>
              </a:rPr>
              <a:t>on Sectoral </a:t>
            </a:r>
          </a:p>
          <a:p>
            <a:pPr algn="ctr"/>
            <a:r>
              <a:rPr lang="en-US" sz="9600" dirty="0">
                <a:solidFill>
                  <a:srgbClr val="0C4C88"/>
                </a:solidFill>
              </a:rPr>
              <a:t>Production</a:t>
            </a:r>
          </a:p>
        </p:txBody>
      </p:sp>
    </p:spTree>
    <p:extLst>
      <p:ext uri="{BB962C8B-B14F-4D97-AF65-F5344CB8AC3E}">
        <p14:creationId xmlns:p14="http://schemas.microsoft.com/office/powerpoint/2010/main" val="870481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C9B1E-82DD-C0C1-A865-F0CA828A7C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91E7F-828E-0A81-9E4A-68ACF62FFFA0}"/>
              </a:ext>
            </a:extLst>
          </p:cNvPr>
          <p:cNvSpPr>
            <a:spLocks noGrp="1"/>
          </p:cNvSpPr>
          <p:nvPr>
            <p:ph type="sldNum" sz="quarter" idx="12"/>
          </p:nvPr>
        </p:nvSpPr>
        <p:spPr/>
        <p:txBody>
          <a:bodyPr/>
          <a:lstStyle/>
          <a:p>
            <a:fld id="{D9F085D5-EC86-4F6A-B501-C1359CB39116}" type="slidenum">
              <a:rPr lang="en-GB" smtClean="0"/>
              <a:t>68</a:t>
            </a:fld>
            <a:endParaRPr lang="en-GB"/>
          </a:p>
        </p:txBody>
      </p:sp>
      <p:sp>
        <p:nvSpPr>
          <p:cNvPr id="5" name="Title 1">
            <a:extLst>
              <a:ext uri="{FF2B5EF4-FFF2-40B4-BE49-F238E27FC236}">
                <a16:creationId xmlns:a16="http://schemas.microsoft.com/office/drawing/2014/main" id="{1D326682-49B2-2BB2-276D-F7BE1BE25BEC}"/>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A8C53190-62C6-5FC5-B09D-4FB700BB87F3}"/>
              </a:ext>
            </a:extLst>
          </p:cNvPr>
          <p:cNvSpPr txBox="1"/>
          <p:nvPr/>
        </p:nvSpPr>
        <p:spPr>
          <a:xfrm>
            <a:off x="1981200" y="914400"/>
            <a:ext cx="5410200" cy="646331"/>
          </a:xfrm>
          <a:prstGeom prst="rect">
            <a:avLst/>
          </a:prstGeom>
          <a:noFill/>
        </p:spPr>
        <p:txBody>
          <a:bodyPr wrap="square" rtlCol="0">
            <a:spAutoFit/>
          </a:bodyPr>
          <a:lstStyle/>
          <a:p>
            <a:r>
              <a:rPr lang="en-US" sz="3600" dirty="0"/>
              <a:t>US Sectoral Production</a:t>
            </a:r>
          </a:p>
        </p:txBody>
      </p:sp>
      <p:pic>
        <p:nvPicPr>
          <p:cNvPr id="2" name="Picture 1">
            <a:extLst>
              <a:ext uri="{FF2B5EF4-FFF2-40B4-BE49-F238E27FC236}">
                <a16:creationId xmlns:a16="http://schemas.microsoft.com/office/drawing/2014/main" id="{7755AA47-97B3-9632-082F-10B2067AE4C0}"/>
              </a:ext>
            </a:extLst>
          </p:cNvPr>
          <p:cNvPicPr>
            <a:picLocks noChangeAspect="1"/>
          </p:cNvPicPr>
          <p:nvPr/>
        </p:nvPicPr>
        <p:blipFill>
          <a:blip r:embed="rId3"/>
          <a:stretch>
            <a:fillRect/>
          </a:stretch>
        </p:blipFill>
        <p:spPr>
          <a:xfrm>
            <a:off x="2209800" y="1504006"/>
            <a:ext cx="7772400" cy="4439594"/>
          </a:xfrm>
          <a:prstGeom prst="rect">
            <a:avLst/>
          </a:prstGeom>
        </p:spPr>
      </p:pic>
    </p:spTree>
    <p:extLst>
      <p:ext uri="{BB962C8B-B14F-4D97-AF65-F5344CB8AC3E}">
        <p14:creationId xmlns:p14="http://schemas.microsoft.com/office/powerpoint/2010/main" val="214210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19964-07E4-42A5-EB41-D5051F5940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8CA5B2-ADA7-74E5-1A01-5A407C889F16}"/>
              </a:ext>
            </a:extLst>
          </p:cNvPr>
          <p:cNvSpPr>
            <a:spLocks noGrp="1"/>
          </p:cNvSpPr>
          <p:nvPr>
            <p:ph type="sldNum" sz="quarter" idx="12"/>
          </p:nvPr>
        </p:nvSpPr>
        <p:spPr/>
        <p:txBody>
          <a:bodyPr/>
          <a:lstStyle/>
          <a:p>
            <a:fld id="{D9F085D5-EC86-4F6A-B501-C1359CB39116}" type="slidenum">
              <a:rPr lang="en-GB" smtClean="0"/>
              <a:t>69</a:t>
            </a:fld>
            <a:endParaRPr lang="en-GB"/>
          </a:p>
        </p:txBody>
      </p:sp>
      <p:sp>
        <p:nvSpPr>
          <p:cNvPr id="5" name="Title 1">
            <a:extLst>
              <a:ext uri="{FF2B5EF4-FFF2-40B4-BE49-F238E27FC236}">
                <a16:creationId xmlns:a16="http://schemas.microsoft.com/office/drawing/2014/main" id="{95ADDFEA-6EEE-C63E-865E-C179055B2835}"/>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9" name="TextBox 8">
            <a:extLst>
              <a:ext uri="{FF2B5EF4-FFF2-40B4-BE49-F238E27FC236}">
                <a16:creationId xmlns:a16="http://schemas.microsoft.com/office/drawing/2014/main" id="{22ADCA07-AC1B-8D3A-7208-212926573308}"/>
              </a:ext>
            </a:extLst>
          </p:cNvPr>
          <p:cNvSpPr txBox="1"/>
          <p:nvPr/>
        </p:nvSpPr>
        <p:spPr>
          <a:xfrm>
            <a:off x="1981200" y="914400"/>
            <a:ext cx="4572000" cy="646331"/>
          </a:xfrm>
          <a:prstGeom prst="rect">
            <a:avLst/>
          </a:prstGeom>
          <a:noFill/>
        </p:spPr>
        <p:txBody>
          <a:bodyPr wrap="square" rtlCol="0">
            <a:spAutoFit/>
          </a:bodyPr>
          <a:lstStyle/>
          <a:p>
            <a:r>
              <a:rPr lang="en-US" sz="3600" dirty="0"/>
              <a:t>US Sectoral Production </a:t>
            </a:r>
          </a:p>
        </p:txBody>
      </p:sp>
      <p:pic>
        <p:nvPicPr>
          <p:cNvPr id="2" name="Picture 1">
            <a:extLst>
              <a:ext uri="{FF2B5EF4-FFF2-40B4-BE49-F238E27FC236}">
                <a16:creationId xmlns:a16="http://schemas.microsoft.com/office/drawing/2014/main" id="{6D809383-E774-AC11-78E4-92E04C93F609}"/>
              </a:ext>
            </a:extLst>
          </p:cNvPr>
          <p:cNvPicPr>
            <a:picLocks noChangeAspect="1"/>
          </p:cNvPicPr>
          <p:nvPr/>
        </p:nvPicPr>
        <p:blipFill>
          <a:blip r:embed="rId3"/>
          <a:stretch>
            <a:fillRect/>
          </a:stretch>
        </p:blipFill>
        <p:spPr>
          <a:xfrm>
            <a:off x="2209800" y="1560731"/>
            <a:ext cx="7772400" cy="4327672"/>
          </a:xfrm>
          <a:prstGeom prst="rect">
            <a:avLst/>
          </a:prstGeom>
        </p:spPr>
      </p:pic>
    </p:spTree>
    <p:extLst>
      <p:ext uri="{BB962C8B-B14F-4D97-AF65-F5344CB8AC3E}">
        <p14:creationId xmlns:p14="http://schemas.microsoft.com/office/powerpoint/2010/main" val="297758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B4B0C-E427-A5D2-8445-1B2123C2B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5D822-32E5-D777-5712-9845F2CEE33C}"/>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Tariff History, 1850-2028?</a:t>
            </a:r>
          </a:p>
        </p:txBody>
      </p:sp>
      <p:pic>
        <p:nvPicPr>
          <p:cNvPr id="5" name="Picture 4">
            <a:extLst>
              <a:ext uri="{FF2B5EF4-FFF2-40B4-BE49-F238E27FC236}">
                <a16:creationId xmlns:a16="http://schemas.microsoft.com/office/drawing/2014/main" id="{7DBD7427-DE5C-FA01-D513-743BDAA993D0}"/>
              </a:ext>
            </a:extLst>
          </p:cNvPr>
          <p:cNvPicPr>
            <a:picLocks noChangeAspect="1"/>
          </p:cNvPicPr>
          <p:nvPr/>
        </p:nvPicPr>
        <p:blipFill>
          <a:blip r:embed="rId3"/>
          <a:stretch>
            <a:fillRect/>
          </a:stretch>
        </p:blipFill>
        <p:spPr>
          <a:xfrm>
            <a:off x="3746500" y="1009650"/>
            <a:ext cx="4699000" cy="4838700"/>
          </a:xfrm>
          <a:prstGeom prst="rect">
            <a:avLst/>
          </a:prstGeom>
        </p:spPr>
      </p:pic>
      <p:sp>
        <p:nvSpPr>
          <p:cNvPr id="6" name="TextBox 5">
            <a:extLst>
              <a:ext uri="{FF2B5EF4-FFF2-40B4-BE49-F238E27FC236}">
                <a16:creationId xmlns:a16="http://schemas.microsoft.com/office/drawing/2014/main" id="{12CA0A02-5066-9CAD-7696-49CC688C160E}"/>
              </a:ext>
            </a:extLst>
          </p:cNvPr>
          <p:cNvSpPr txBox="1"/>
          <p:nvPr/>
        </p:nvSpPr>
        <p:spPr>
          <a:xfrm>
            <a:off x="1600200" y="2983190"/>
            <a:ext cx="2514600" cy="369332"/>
          </a:xfrm>
          <a:prstGeom prst="rect">
            <a:avLst/>
          </a:prstGeom>
          <a:noFill/>
        </p:spPr>
        <p:txBody>
          <a:bodyPr wrap="square" rtlCol="0">
            <a:spAutoFit/>
          </a:bodyPr>
          <a:lstStyle/>
          <a:p>
            <a:r>
              <a:rPr lang="en-US" dirty="0">
                <a:solidFill>
                  <a:srgbClr val="FF0000"/>
                </a:solidFill>
              </a:rPr>
              <a:t>Smoot-Hawley Tariff</a:t>
            </a:r>
          </a:p>
        </p:txBody>
      </p:sp>
      <p:cxnSp>
        <p:nvCxnSpPr>
          <p:cNvPr id="7" name="Straight Arrow Connector 6">
            <a:extLst>
              <a:ext uri="{FF2B5EF4-FFF2-40B4-BE49-F238E27FC236}">
                <a16:creationId xmlns:a16="http://schemas.microsoft.com/office/drawing/2014/main" id="{7292A81A-08D8-67F1-6757-56612EFA4D52}"/>
              </a:ext>
            </a:extLst>
          </p:cNvPr>
          <p:cNvCxnSpPr>
            <a:cxnSpLocks/>
          </p:cNvCxnSpPr>
          <p:nvPr/>
        </p:nvCxnSpPr>
        <p:spPr>
          <a:xfrm>
            <a:off x="3568700" y="3211651"/>
            <a:ext cx="2222500" cy="826949"/>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BFAD7B8-922C-7724-9DAF-3B83718997EE}"/>
              </a:ext>
            </a:extLst>
          </p:cNvPr>
          <p:cNvSpPr txBox="1"/>
          <p:nvPr/>
        </p:nvSpPr>
        <p:spPr>
          <a:xfrm>
            <a:off x="8534400" y="4038600"/>
            <a:ext cx="2514600" cy="369332"/>
          </a:xfrm>
          <a:prstGeom prst="rect">
            <a:avLst/>
          </a:prstGeom>
          <a:noFill/>
        </p:spPr>
        <p:txBody>
          <a:bodyPr wrap="square" rtlCol="0">
            <a:spAutoFit/>
          </a:bodyPr>
          <a:lstStyle/>
          <a:p>
            <a:r>
              <a:rPr lang="en-US" dirty="0">
                <a:solidFill>
                  <a:srgbClr val="FF0000"/>
                </a:solidFill>
              </a:rPr>
              <a:t>Trump 2018 trade war</a:t>
            </a:r>
          </a:p>
        </p:txBody>
      </p:sp>
      <p:sp>
        <p:nvSpPr>
          <p:cNvPr id="17" name="Oval 16">
            <a:extLst>
              <a:ext uri="{FF2B5EF4-FFF2-40B4-BE49-F238E27FC236}">
                <a16:creationId xmlns:a16="http://schemas.microsoft.com/office/drawing/2014/main" id="{6AD92972-3D4A-0E0F-0630-3C6B59068F51}"/>
              </a:ext>
            </a:extLst>
          </p:cNvPr>
          <p:cNvSpPr/>
          <p:nvPr/>
        </p:nvSpPr>
        <p:spPr>
          <a:xfrm>
            <a:off x="7467600" y="4800600"/>
            <a:ext cx="2286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9C328A73-11FE-DE2B-DED8-3879256886B4}"/>
              </a:ext>
            </a:extLst>
          </p:cNvPr>
          <p:cNvCxnSpPr>
            <a:cxnSpLocks/>
          </p:cNvCxnSpPr>
          <p:nvPr/>
        </p:nvCxnSpPr>
        <p:spPr>
          <a:xfrm flipH="1">
            <a:off x="7696200" y="4267200"/>
            <a:ext cx="927100" cy="60960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7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2E47-8881-5234-9A06-BEB01F4221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E3000D-9F28-E731-701F-E6A5EA41B064}"/>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5" name="Title 1">
            <a:extLst>
              <a:ext uri="{FF2B5EF4-FFF2-40B4-BE49-F238E27FC236}">
                <a16:creationId xmlns:a16="http://schemas.microsoft.com/office/drawing/2014/main" id="{73AA92DE-B684-12E4-BBD3-15107366902A}"/>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5418BB27-9A2D-1DB4-1818-0D37CEA2406C}"/>
              </a:ext>
            </a:extLst>
          </p:cNvPr>
          <p:cNvSpPr txBox="1"/>
          <p:nvPr/>
        </p:nvSpPr>
        <p:spPr>
          <a:xfrm>
            <a:off x="0" y="1905506"/>
            <a:ext cx="12192000" cy="3046988"/>
          </a:xfrm>
          <a:prstGeom prst="rect">
            <a:avLst/>
          </a:prstGeom>
          <a:noFill/>
        </p:spPr>
        <p:txBody>
          <a:bodyPr wrap="square" rtlCol="0">
            <a:spAutoFit/>
          </a:bodyPr>
          <a:lstStyle/>
          <a:p>
            <a:pPr algn="ctr"/>
            <a:r>
              <a:rPr lang="en-US" sz="9600" dirty="0">
                <a:solidFill>
                  <a:srgbClr val="0C4C88"/>
                </a:solidFill>
              </a:rPr>
              <a:t>on Sectoral </a:t>
            </a:r>
          </a:p>
          <a:p>
            <a:pPr algn="ctr"/>
            <a:r>
              <a:rPr lang="en-US" sz="9600" dirty="0">
                <a:solidFill>
                  <a:srgbClr val="0C4C88"/>
                </a:solidFill>
              </a:rPr>
              <a:t>Employment</a:t>
            </a:r>
          </a:p>
        </p:txBody>
      </p:sp>
    </p:spTree>
    <p:extLst>
      <p:ext uri="{BB962C8B-B14F-4D97-AF65-F5344CB8AC3E}">
        <p14:creationId xmlns:p14="http://schemas.microsoft.com/office/powerpoint/2010/main" val="1641328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05D09-A30A-A9C8-DFE5-84316A084EB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571B-BD0C-A544-3BEE-0D78A2303B88}"/>
              </a:ext>
            </a:extLst>
          </p:cNvPr>
          <p:cNvSpPr>
            <a:spLocks noGrp="1"/>
          </p:cNvSpPr>
          <p:nvPr>
            <p:ph type="sldNum" sz="quarter" idx="12"/>
          </p:nvPr>
        </p:nvSpPr>
        <p:spPr/>
        <p:txBody>
          <a:bodyPr/>
          <a:lstStyle/>
          <a:p>
            <a:fld id="{D9F085D5-EC86-4F6A-B501-C1359CB39116}" type="slidenum">
              <a:rPr lang="en-GB" smtClean="0"/>
              <a:t>71</a:t>
            </a:fld>
            <a:endParaRPr lang="en-GB"/>
          </a:p>
        </p:txBody>
      </p:sp>
      <p:sp>
        <p:nvSpPr>
          <p:cNvPr id="5" name="Title 1">
            <a:extLst>
              <a:ext uri="{FF2B5EF4-FFF2-40B4-BE49-F238E27FC236}">
                <a16:creationId xmlns:a16="http://schemas.microsoft.com/office/drawing/2014/main" id="{9D2AD78B-C734-B53F-3DB5-DFF141490173}"/>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E8B6ECEF-11CF-27AC-3651-93C34BC267E1}"/>
              </a:ext>
            </a:extLst>
          </p:cNvPr>
          <p:cNvSpPr txBox="1"/>
          <p:nvPr/>
        </p:nvSpPr>
        <p:spPr>
          <a:xfrm>
            <a:off x="1981200" y="914400"/>
            <a:ext cx="4800600" cy="646331"/>
          </a:xfrm>
          <a:prstGeom prst="rect">
            <a:avLst/>
          </a:prstGeom>
          <a:noFill/>
        </p:spPr>
        <p:txBody>
          <a:bodyPr wrap="square" rtlCol="0">
            <a:spAutoFit/>
          </a:bodyPr>
          <a:lstStyle/>
          <a:p>
            <a:r>
              <a:rPr lang="en-US" sz="3600" dirty="0"/>
              <a:t>US Sectoral Employment</a:t>
            </a:r>
          </a:p>
        </p:txBody>
      </p:sp>
      <p:pic>
        <p:nvPicPr>
          <p:cNvPr id="2" name="Picture 1">
            <a:extLst>
              <a:ext uri="{FF2B5EF4-FFF2-40B4-BE49-F238E27FC236}">
                <a16:creationId xmlns:a16="http://schemas.microsoft.com/office/drawing/2014/main" id="{8C6C29C1-57EC-9DD0-FD3F-3BACBC737C9D}"/>
              </a:ext>
            </a:extLst>
          </p:cNvPr>
          <p:cNvPicPr>
            <a:picLocks noChangeAspect="1"/>
          </p:cNvPicPr>
          <p:nvPr/>
        </p:nvPicPr>
        <p:blipFill>
          <a:blip r:embed="rId3"/>
          <a:stretch>
            <a:fillRect/>
          </a:stretch>
        </p:blipFill>
        <p:spPr>
          <a:xfrm>
            <a:off x="2209800" y="1483076"/>
            <a:ext cx="7772400" cy="4526645"/>
          </a:xfrm>
          <a:prstGeom prst="rect">
            <a:avLst/>
          </a:prstGeom>
        </p:spPr>
      </p:pic>
    </p:spTree>
    <p:extLst>
      <p:ext uri="{BB962C8B-B14F-4D97-AF65-F5344CB8AC3E}">
        <p14:creationId xmlns:p14="http://schemas.microsoft.com/office/powerpoint/2010/main" val="1001051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597C-2836-0E24-7913-04EA86B755D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9D9442-2F65-1541-AC5C-71AD7A29897A}"/>
              </a:ext>
            </a:extLst>
          </p:cNvPr>
          <p:cNvSpPr>
            <a:spLocks noGrp="1"/>
          </p:cNvSpPr>
          <p:nvPr>
            <p:ph type="sldNum" sz="quarter" idx="12"/>
          </p:nvPr>
        </p:nvSpPr>
        <p:spPr/>
        <p:txBody>
          <a:bodyPr/>
          <a:lstStyle/>
          <a:p>
            <a:fld id="{D9F085D5-EC86-4F6A-B501-C1359CB39116}" type="slidenum">
              <a:rPr lang="en-GB" smtClean="0"/>
              <a:t>72</a:t>
            </a:fld>
            <a:endParaRPr lang="en-GB"/>
          </a:p>
        </p:txBody>
      </p:sp>
      <p:sp>
        <p:nvSpPr>
          <p:cNvPr id="5" name="Title 1">
            <a:extLst>
              <a:ext uri="{FF2B5EF4-FFF2-40B4-BE49-F238E27FC236}">
                <a16:creationId xmlns:a16="http://schemas.microsoft.com/office/drawing/2014/main" id="{29C4A286-98CC-BF8C-09C0-3F74DC6E5DA3}"/>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2" name="TextBox 1">
            <a:extLst>
              <a:ext uri="{FF2B5EF4-FFF2-40B4-BE49-F238E27FC236}">
                <a16:creationId xmlns:a16="http://schemas.microsoft.com/office/drawing/2014/main" id="{F053904D-F6D6-1B7C-0C72-4C7D46CF4835}"/>
              </a:ext>
            </a:extLst>
          </p:cNvPr>
          <p:cNvSpPr txBox="1"/>
          <p:nvPr/>
        </p:nvSpPr>
        <p:spPr>
          <a:xfrm>
            <a:off x="1981200" y="914400"/>
            <a:ext cx="5486400" cy="646331"/>
          </a:xfrm>
          <a:prstGeom prst="rect">
            <a:avLst/>
          </a:prstGeom>
          <a:noFill/>
        </p:spPr>
        <p:txBody>
          <a:bodyPr wrap="square" rtlCol="0">
            <a:spAutoFit/>
          </a:bodyPr>
          <a:lstStyle/>
          <a:p>
            <a:r>
              <a:rPr lang="en-US" sz="3600" dirty="0"/>
              <a:t>US Sectoral Employment </a:t>
            </a:r>
          </a:p>
        </p:txBody>
      </p:sp>
      <p:pic>
        <p:nvPicPr>
          <p:cNvPr id="3" name="Picture 2">
            <a:extLst>
              <a:ext uri="{FF2B5EF4-FFF2-40B4-BE49-F238E27FC236}">
                <a16:creationId xmlns:a16="http://schemas.microsoft.com/office/drawing/2014/main" id="{0F17BDC1-39C1-DB02-0B24-63E743FB4B6A}"/>
              </a:ext>
            </a:extLst>
          </p:cNvPr>
          <p:cNvPicPr>
            <a:picLocks noChangeAspect="1"/>
          </p:cNvPicPr>
          <p:nvPr/>
        </p:nvPicPr>
        <p:blipFill>
          <a:blip r:embed="rId3"/>
          <a:stretch>
            <a:fillRect/>
          </a:stretch>
        </p:blipFill>
        <p:spPr>
          <a:xfrm>
            <a:off x="2209800" y="1439551"/>
            <a:ext cx="7772400" cy="4613696"/>
          </a:xfrm>
          <a:prstGeom prst="rect">
            <a:avLst/>
          </a:prstGeom>
        </p:spPr>
      </p:pic>
    </p:spTree>
    <p:extLst>
      <p:ext uri="{BB962C8B-B14F-4D97-AF65-F5344CB8AC3E}">
        <p14:creationId xmlns:p14="http://schemas.microsoft.com/office/powerpoint/2010/main" val="25720805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B061-E7C4-135F-C133-DE48676A8E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74E1AA-01BE-DBD5-F99B-D1AB1C224B12}"/>
              </a:ext>
            </a:extLst>
          </p:cNvPr>
          <p:cNvSpPr>
            <a:spLocks noGrp="1"/>
          </p:cNvSpPr>
          <p:nvPr>
            <p:ph type="sldNum" sz="quarter" idx="12"/>
          </p:nvPr>
        </p:nvSpPr>
        <p:spPr/>
        <p:txBody>
          <a:bodyPr/>
          <a:lstStyle/>
          <a:p>
            <a:fld id="{D9F085D5-EC86-4F6A-B501-C1359CB39116}" type="slidenum">
              <a:rPr lang="en-GB" smtClean="0"/>
              <a:t>73</a:t>
            </a:fld>
            <a:endParaRPr lang="en-GB"/>
          </a:p>
        </p:txBody>
      </p:sp>
      <p:sp>
        <p:nvSpPr>
          <p:cNvPr id="5" name="Title 1">
            <a:extLst>
              <a:ext uri="{FF2B5EF4-FFF2-40B4-BE49-F238E27FC236}">
                <a16:creationId xmlns:a16="http://schemas.microsoft.com/office/drawing/2014/main" id="{0B9A28F8-BEBA-3245-4887-745096536271}"/>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58799C39-9C62-7DB4-FEF9-0EE7E55E8DC2}"/>
              </a:ext>
            </a:extLst>
          </p:cNvPr>
          <p:cNvSpPr txBox="1"/>
          <p:nvPr/>
        </p:nvSpPr>
        <p:spPr>
          <a:xfrm>
            <a:off x="0" y="1905506"/>
            <a:ext cx="12192000" cy="3046988"/>
          </a:xfrm>
          <a:prstGeom prst="rect">
            <a:avLst/>
          </a:prstGeom>
          <a:noFill/>
        </p:spPr>
        <p:txBody>
          <a:bodyPr wrap="square" rtlCol="0">
            <a:spAutoFit/>
          </a:bodyPr>
          <a:lstStyle/>
          <a:p>
            <a:pPr algn="ctr"/>
            <a:r>
              <a:rPr lang="en-US" sz="9600" dirty="0">
                <a:solidFill>
                  <a:srgbClr val="0C4C88"/>
                </a:solidFill>
              </a:rPr>
              <a:t>on Sectoral </a:t>
            </a:r>
          </a:p>
          <a:p>
            <a:pPr algn="ctr"/>
            <a:r>
              <a:rPr lang="en-US" sz="9600" dirty="0">
                <a:solidFill>
                  <a:srgbClr val="0C4C88"/>
                </a:solidFill>
              </a:rPr>
              <a:t>Prices</a:t>
            </a:r>
          </a:p>
        </p:txBody>
      </p:sp>
    </p:spTree>
    <p:extLst>
      <p:ext uri="{BB962C8B-B14F-4D97-AF65-F5344CB8AC3E}">
        <p14:creationId xmlns:p14="http://schemas.microsoft.com/office/powerpoint/2010/main" val="356223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3056C-B08E-CC92-5085-D25C958975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4742F6-7C37-AE7B-0961-9B17FD76D6EA}"/>
              </a:ext>
            </a:extLst>
          </p:cNvPr>
          <p:cNvSpPr>
            <a:spLocks noGrp="1"/>
          </p:cNvSpPr>
          <p:nvPr>
            <p:ph type="sldNum" sz="quarter" idx="12"/>
          </p:nvPr>
        </p:nvSpPr>
        <p:spPr/>
        <p:txBody>
          <a:bodyPr/>
          <a:lstStyle/>
          <a:p>
            <a:fld id="{D9F085D5-EC86-4F6A-B501-C1359CB39116}" type="slidenum">
              <a:rPr lang="en-GB" smtClean="0"/>
              <a:t>74</a:t>
            </a:fld>
            <a:endParaRPr lang="en-GB"/>
          </a:p>
        </p:txBody>
      </p:sp>
      <p:sp>
        <p:nvSpPr>
          <p:cNvPr id="5" name="Title 1">
            <a:extLst>
              <a:ext uri="{FF2B5EF4-FFF2-40B4-BE49-F238E27FC236}">
                <a16:creationId xmlns:a16="http://schemas.microsoft.com/office/drawing/2014/main" id="{7F2F582C-7A98-A541-6C8B-D0CD2E4E1558}"/>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chemeClr val="accent1">
                    <a:lumMod val="60000"/>
                    <a:lumOff val="40000"/>
                  </a:schemeClr>
                </a:solidFill>
              </a:rPr>
              <a:t>10% Tariff on All US Imports</a:t>
            </a:r>
          </a:p>
        </p:txBody>
      </p:sp>
      <p:sp>
        <p:nvSpPr>
          <p:cNvPr id="9" name="TextBox 8">
            <a:extLst>
              <a:ext uri="{FF2B5EF4-FFF2-40B4-BE49-F238E27FC236}">
                <a16:creationId xmlns:a16="http://schemas.microsoft.com/office/drawing/2014/main" id="{D77DC682-1F79-578C-692A-EFFEE9C37239}"/>
              </a:ext>
            </a:extLst>
          </p:cNvPr>
          <p:cNvSpPr txBox="1"/>
          <p:nvPr/>
        </p:nvSpPr>
        <p:spPr>
          <a:xfrm>
            <a:off x="1981200" y="914400"/>
            <a:ext cx="3276600" cy="646331"/>
          </a:xfrm>
          <a:prstGeom prst="rect">
            <a:avLst/>
          </a:prstGeom>
          <a:noFill/>
        </p:spPr>
        <p:txBody>
          <a:bodyPr wrap="square" rtlCol="0">
            <a:spAutoFit/>
          </a:bodyPr>
          <a:lstStyle/>
          <a:p>
            <a:r>
              <a:rPr lang="en-US" sz="3600" dirty="0"/>
              <a:t>Sectoral Prices</a:t>
            </a:r>
          </a:p>
        </p:txBody>
      </p:sp>
      <p:pic>
        <p:nvPicPr>
          <p:cNvPr id="2" name="Picture 1">
            <a:extLst>
              <a:ext uri="{FF2B5EF4-FFF2-40B4-BE49-F238E27FC236}">
                <a16:creationId xmlns:a16="http://schemas.microsoft.com/office/drawing/2014/main" id="{A887FF61-2361-BB49-4DE0-48D750BEEDDD}"/>
              </a:ext>
            </a:extLst>
          </p:cNvPr>
          <p:cNvPicPr>
            <a:picLocks noChangeAspect="1"/>
          </p:cNvPicPr>
          <p:nvPr/>
        </p:nvPicPr>
        <p:blipFill>
          <a:blip r:embed="rId3"/>
          <a:stretch>
            <a:fillRect/>
          </a:stretch>
        </p:blipFill>
        <p:spPr>
          <a:xfrm>
            <a:off x="2209800" y="1487087"/>
            <a:ext cx="7772400" cy="4526645"/>
          </a:xfrm>
          <a:prstGeom prst="rect">
            <a:avLst/>
          </a:prstGeom>
        </p:spPr>
      </p:pic>
    </p:spTree>
    <p:extLst>
      <p:ext uri="{BB962C8B-B14F-4D97-AF65-F5344CB8AC3E}">
        <p14:creationId xmlns:p14="http://schemas.microsoft.com/office/powerpoint/2010/main" val="221139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C54C-B560-A246-BFCF-3AFD604D9A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1BD2C4-7F37-984C-2C3D-C9F051B02488}"/>
              </a:ext>
            </a:extLst>
          </p:cNvPr>
          <p:cNvSpPr>
            <a:spLocks noGrp="1"/>
          </p:cNvSpPr>
          <p:nvPr>
            <p:ph type="sldNum" sz="quarter" idx="12"/>
          </p:nvPr>
        </p:nvSpPr>
        <p:spPr/>
        <p:txBody>
          <a:bodyPr/>
          <a:lstStyle/>
          <a:p>
            <a:fld id="{D9F085D5-EC86-4F6A-B501-C1359CB39116}" type="slidenum">
              <a:rPr lang="en-GB" smtClean="0"/>
              <a:t>75</a:t>
            </a:fld>
            <a:endParaRPr lang="en-GB"/>
          </a:p>
        </p:txBody>
      </p:sp>
      <p:sp>
        <p:nvSpPr>
          <p:cNvPr id="5" name="Title 1">
            <a:extLst>
              <a:ext uri="{FF2B5EF4-FFF2-40B4-BE49-F238E27FC236}">
                <a16:creationId xmlns:a16="http://schemas.microsoft.com/office/drawing/2014/main" id="{94033E8D-5C50-67C6-CAA5-C6D6A38DC5D2}"/>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a:t>
            </a:r>
            <a:r>
              <a:rPr lang="en-US" dirty="0">
                <a:solidFill>
                  <a:srgbClr val="FF0000"/>
                </a:solidFill>
              </a:rPr>
              <a:t>60% Tariff on China Exports</a:t>
            </a:r>
          </a:p>
        </p:txBody>
      </p:sp>
      <p:sp>
        <p:nvSpPr>
          <p:cNvPr id="2" name="TextBox 1">
            <a:extLst>
              <a:ext uri="{FF2B5EF4-FFF2-40B4-BE49-F238E27FC236}">
                <a16:creationId xmlns:a16="http://schemas.microsoft.com/office/drawing/2014/main" id="{EB278B39-E9B5-96A1-3354-C52983DB054D}"/>
              </a:ext>
            </a:extLst>
          </p:cNvPr>
          <p:cNvSpPr txBox="1"/>
          <p:nvPr/>
        </p:nvSpPr>
        <p:spPr>
          <a:xfrm>
            <a:off x="1981200" y="914400"/>
            <a:ext cx="5486400" cy="646331"/>
          </a:xfrm>
          <a:prstGeom prst="rect">
            <a:avLst/>
          </a:prstGeom>
          <a:noFill/>
        </p:spPr>
        <p:txBody>
          <a:bodyPr wrap="square" rtlCol="0">
            <a:spAutoFit/>
          </a:bodyPr>
          <a:lstStyle/>
          <a:p>
            <a:r>
              <a:rPr lang="en-US" sz="3600" dirty="0"/>
              <a:t>US Sectoral Prices </a:t>
            </a:r>
          </a:p>
        </p:txBody>
      </p:sp>
      <p:pic>
        <p:nvPicPr>
          <p:cNvPr id="3" name="Picture 2">
            <a:extLst>
              <a:ext uri="{FF2B5EF4-FFF2-40B4-BE49-F238E27FC236}">
                <a16:creationId xmlns:a16="http://schemas.microsoft.com/office/drawing/2014/main" id="{114AF5F9-A280-67AE-1D6B-F54408E716EC}"/>
              </a:ext>
            </a:extLst>
          </p:cNvPr>
          <p:cNvPicPr>
            <a:picLocks noChangeAspect="1"/>
          </p:cNvPicPr>
          <p:nvPr/>
        </p:nvPicPr>
        <p:blipFill>
          <a:blip r:embed="rId3"/>
          <a:stretch>
            <a:fillRect/>
          </a:stretch>
        </p:blipFill>
        <p:spPr>
          <a:xfrm>
            <a:off x="2209800" y="1527410"/>
            <a:ext cx="7772400" cy="4389851"/>
          </a:xfrm>
          <a:prstGeom prst="rect">
            <a:avLst/>
          </a:prstGeom>
        </p:spPr>
      </p:pic>
    </p:spTree>
    <p:extLst>
      <p:ext uri="{BB962C8B-B14F-4D97-AF65-F5344CB8AC3E}">
        <p14:creationId xmlns:p14="http://schemas.microsoft.com/office/powerpoint/2010/main" val="26363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D21E0-BD5B-EB9A-6347-68DFDEDF7A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37BAC-4060-F486-2157-5CFF9B120095}"/>
              </a:ext>
            </a:extLst>
          </p:cNvPr>
          <p:cNvSpPr>
            <a:spLocks noGrp="1"/>
          </p:cNvSpPr>
          <p:nvPr>
            <p:ph type="sldNum" sz="quarter" idx="12"/>
          </p:nvPr>
        </p:nvSpPr>
        <p:spPr/>
        <p:txBody>
          <a:bodyPr/>
          <a:lstStyle/>
          <a:p>
            <a:fld id="{D9F085D5-EC86-4F6A-B501-C1359CB39116}" type="slidenum">
              <a:rPr lang="en-GB" smtClean="0"/>
              <a:t>76</a:t>
            </a:fld>
            <a:endParaRPr lang="en-GB"/>
          </a:p>
        </p:txBody>
      </p:sp>
      <p:sp>
        <p:nvSpPr>
          <p:cNvPr id="5" name="Title 1">
            <a:extLst>
              <a:ext uri="{FF2B5EF4-FFF2-40B4-BE49-F238E27FC236}">
                <a16:creationId xmlns:a16="http://schemas.microsoft.com/office/drawing/2014/main" id="{846A1F9B-D33A-45A6-3051-797324CC484B}"/>
              </a:ext>
            </a:extLst>
          </p:cNvPr>
          <p:cNvSpPr>
            <a:spLocks noGrp="1"/>
          </p:cNvSpPr>
          <p:nvPr>
            <p:ph type="title"/>
          </p:nvPr>
        </p:nvSpPr>
        <p:spPr>
          <a:xfrm>
            <a:off x="838200" y="135447"/>
            <a:ext cx="9652000" cy="1127125"/>
          </a:xfrm>
        </p:spPr>
        <p:txBody>
          <a:bodyPr/>
          <a:lstStyle/>
          <a:p>
            <a:r>
              <a:rPr lang="en-US" dirty="0">
                <a:solidFill>
                  <a:schemeClr val="bg1"/>
                </a:solidFill>
              </a:rPr>
              <a:t> Eff</a:t>
            </a:r>
            <a:r>
              <a:rPr lang="en-US" dirty="0"/>
              <a:t>ects of Trump Proposed Tariffs</a:t>
            </a:r>
            <a:endParaRPr lang="en-US" dirty="0">
              <a:solidFill>
                <a:schemeClr val="accent1"/>
              </a:solidFill>
            </a:endParaRPr>
          </a:p>
        </p:txBody>
      </p:sp>
      <p:sp>
        <p:nvSpPr>
          <p:cNvPr id="6" name="TextBox 5">
            <a:extLst>
              <a:ext uri="{FF2B5EF4-FFF2-40B4-BE49-F238E27FC236}">
                <a16:creationId xmlns:a16="http://schemas.microsoft.com/office/drawing/2014/main" id="{1FC57839-B006-8EE6-649C-92E3CE6D0061}"/>
              </a:ext>
            </a:extLst>
          </p:cNvPr>
          <p:cNvSpPr txBox="1"/>
          <p:nvPr/>
        </p:nvSpPr>
        <p:spPr>
          <a:xfrm>
            <a:off x="0" y="1905506"/>
            <a:ext cx="12192000" cy="1569660"/>
          </a:xfrm>
          <a:prstGeom prst="rect">
            <a:avLst/>
          </a:prstGeom>
          <a:noFill/>
        </p:spPr>
        <p:txBody>
          <a:bodyPr wrap="square" rtlCol="0">
            <a:spAutoFit/>
          </a:bodyPr>
          <a:lstStyle/>
          <a:p>
            <a:pPr algn="ctr"/>
            <a:r>
              <a:rPr lang="en-US" sz="4800" dirty="0">
                <a:solidFill>
                  <a:srgbClr val="0C4C88"/>
                </a:solidFill>
              </a:rPr>
              <a:t>Which products come from </a:t>
            </a:r>
          </a:p>
          <a:p>
            <a:pPr algn="ctr"/>
            <a:r>
              <a:rPr lang="en-US" sz="4800" dirty="0">
                <a:solidFill>
                  <a:srgbClr val="0C4C88"/>
                </a:solidFill>
              </a:rPr>
              <a:t>which countries?</a:t>
            </a:r>
          </a:p>
        </p:txBody>
      </p:sp>
      <p:sp>
        <p:nvSpPr>
          <p:cNvPr id="2" name="TextBox 1">
            <a:extLst>
              <a:ext uri="{FF2B5EF4-FFF2-40B4-BE49-F238E27FC236}">
                <a16:creationId xmlns:a16="http://schemas.microsoft.com/office/drawing/2014/main" id="{645805CF-DFCD-822C-0D81-714544D01C66}"/>
              </a:ext>
            </a:extLst>
          </p:cNvPr>
          <p:cNvSpPr txBox="1"/>
          <p:nvPr/>
        </p:nvSpPr>
        <p:spPr>
          <a:xfrm>
            <a:off x="1295400" y="3733800"/>
            <a:ext cx="8991600" cy="923330"/>
          </a:xfrm>
          <a:prstGeom prst="rect">
            <a:avLst/>
          </a:prstGeom>
          <a:noFill/>
        </p:spPr>
        <p:txBody>
          <a:bodyPr wrap="square" rtlCol="0">
            <a:spAutoFit/>
          </a:bodyPr>
          <a:lstStyle/>
          <a:p>
            <a:r>
              <a:rPr lang="en-US" dirty="0" err="1"/>
              <a:t>SourceP</a:t>
            </a:r>
            <a:r>
              <a:rPr lang="en-US" dirty="0"/>
              <a:t>. Luis Melgar and Rachel Lerman, “</a:t>
            </a:r>
            <a:r>
              <a:rPr lang="en-US" b="0" i="0" dirty="0">
                <a:solidFill>
                  <a:srgbClr val="111111"/>
                </a:solidFill>
                <a:effectLst/>
                <a:latin typeface="var(--wpds-fonts-headline)"/>
              </a:rPr>
              <a:t>See which products Trump’s tariffs could make more expensive,” Washington Post, December 5, 2024.</a:t>
            </a:r>
          </a:p>
          <a:p>
            <a:endParaRPr lang="en-US" dirty="0"/>
          </a:p>
        </p:txBody>
      </p:sp>
    </p:spTree>
    <p:extLst>
      <p:ext uri="{BB962C8B-B14F-4D97-AF65-F5344CB8AC3E}">
        <p14:creationId xmlns:p14="http://schemas.microsoft.com/office/powerpoint/2010/main" val="1102305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C9121-A3EF-9898-47ED-929396D602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0BC57-E944-8126-D6D5-40F71CDAD1DF}"/>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2" name="Picture 1">
            <a:extLst>
              <a:ext uri="{FF2B5EF4-FFF2-40B4-BE49-F238E27FC236}">
                <a16:creationId xmlns:a16="http://schemas.microsoft.com/office/drawing/2014/main" id="{CF6DCB52-2AFE-0F26-99A4-7FB179E656E6}"/>
              </a:ext>
            </a:extLst>
          </p:cNvPr>
          <p:cNvPicPr>
            <a:picLocks noChangeAspect="1"/>
          </p:cNvPicPr>
          <p:nvPr/>
        </p:nvPicPr>
        <p:blipFill>
          <a:blip r:embed="rId3"/>
          <a:stretch>
            <a:fillRect/>
          </a:stretch>
        </p:blipFill>
        <p:spPr>
          <a:xfrm>
            <a:off x="2209800" y="2816022"/>
            <a:ext cx="7772400" cy="1225955"/>
          </a:xfrm>
          <a:prstGeom prst="rect">
            <a:avLst/>
          </a:prstGeom>
        </p:spPr>
      </p:pic>
    </p:spTree>
    <p:extLst>
      <p:ext uri="{BB962C8B-B14F-4D97-AF65-F5344CB8AC3E}">
        <p14:creationId xmlns:p14="http://schemas.microsoft.com/office/powerpoint/2010/main" val="2120593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DBB3-3D09-1F98-0A7C-547EDE3344C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C0196-E6A4-C637-160B-B20FF625682D}"/>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3" name="Picture 2">
            <a:extLst>
              <a:ext uri="{FF2B5EF4-FFF2-40B4-BE49-F238E27FC236}">
                <a16:creationId xmlns:a16="http://schemas.microsoft.com/office/drawing/2014/main" id="{FC4DC583-BD8B-17D9-0510-419A02B66C0A}"/>
              </a:ext>
            </a:extLst>
          </p:cNvPr>
          <p:cNvPicPr>
            <a:picLocks noChangeAspect="1"/>
          </p:cNvPicPr>
          <p:nvPr/>
        </p:nvPicPr>
        <p:blipFill>
          <a:blip r:embed="rId3"/>
          <a:stretch>
            <a:fillRect/>
          </a:stretch>
        </p:blipFill>
        <p:spPr>
          <a:xfrm>
            <a:off x="2209800" y="1445836"/>
            <a:ext cx="7772400" cy="3966328"/>
          </a:xfrm>
          <a:prstGeom prst="rect">
            <a:avLst/>
          </a:prstGeom>
        </p:spPr>
      </p:pic>
    </p:spTree>
    <p:extLst>
      <p:ext uri="{BB962C8B-B14F-4D97-AF65-F5344CB8AC3E}">
        <p14:creationId xmlns:p14="http://schemas.microsoft.com/office/powerpoint/2010/main" val="2491602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E6FC9-29F5-A659-FADD-1E2A8D1E7E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99A47B-CC33-81B9-9DF1-C118341B8D1A}"/>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2" name="Picture 1">
            <a:extLst>
              <a:ext uri="{FF2B5EF4-FFF2-40B4-BE49-F238E27FC236}">
                <a16:creationId xmlns:a16="http://schemas.microsoft.com/office/drawing/2014/main" id="{50774F24-CD08-84BB-24A2-1233522F0B7F}"/>
              </a:ext>
            </a:extLst>
          </p:cNvPr>
          <p:cNvPicPr>
            <a:picLocks noChangeAspect="1"/>
          </p:cNvPicPr>
          <p:nvPr/>
        </p:nvPicPr>
        <p:blipFill>
          <a:blip r:embed="rId3"/>
          <a:stretch>
            <a:fillRect/>
          </a:stretch>
        </p:blipFill>
        <p:spPr>
          <a:xfrm>
            <a:off x="2209800" y="2166987"/>
            <a:ext cx="7772400" cy="2524026"/>
          </a:xfrm>
          <a:prstGeom prst="rect">
            <a:avLst/>
          </a:prstGeom>
        </p:spPr>
      </p:pic>
    </p:spTree>
    <p:extLst>
      <p:ext uri="{BB962C8B-B14F-4D97-AF65-F5344CB8AC3E}">
        <p14:creationId xmlns:p14="http://schemas.microsoft.com/office/powerpoint/2010/main" val="3196914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Trump I Tariffs </a:t>
            </a:r>
            <a:br>
              <a:rPr lang="en-US" sz="9600" dirty="0"/>
            </a:br>
            <a:r>
              <a:rPr lang="en-US" sz="9600" dirty="0"/>
              <a:t>and the Trade War</a:t>
            </a:r>
            <a:endParaRPr lang="en-US" sz="6000" dirty="0"/>
          </a:p>
        </p:txBody>
      </p:sp>
    </p:spTree>
    <p:extLst>
      <p:ext uri="{BB962C8B-B14F-4D97-AF65-F5344CB8AC3E}">
        <p14:creationId xmlns:p14="http://schemas.microsoft.com/office/powerpoint/2010/main" val="36018563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6278-ACCA-DE02-1552-0661C6FF6ED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006B1D-2B43-FE4C-C11F-E097AE7E9105}"/>
              </a:ext>
            </a:extLst>
          </p:cNvPr>
          <p:cNvSpPr>
            <a:spLocks noGrp="1"/>
          </p:cNvSpPr>
          <p:nvPr>
            <p:ph type="sldNum" sz="quarter" idx="12"/>
          </p:nvPr>
        </p:nvSpPr>
        <p:spPr/>
        <p:txBody>
          <a:bodyPr/>
          <a:lstStyle/>
          <a:p>
            <a:fld id="{D9F085D5-EC86-4F6A-B501-C1359CB39116}" type="slidenum">
              <a:rPr lang="en-GB" smtClean="0"/>
              <a:t>80</a:t>
            </a:fld>
            <a:endParaRPr lang="en-GB"/>
          </a:p>
        </p:txBody>
      </p:sp>
      <p:pic>
        <p:nvPicPr>
          <p:cNvPr id="2" name="Picture 1">
            <a:extLst>
              <a:ext uri="{FF2B5EF4-FFF2-40B4-BE49-F238E27FC236}">
                <a16:creationId xmlns:a16="http://schemas.microsoft.com/office/drawing/2014/main" id="{A0E76FDD-E4C5-79C3-CF99-C936BCFB9DAF}"/>
              </a:ext>
            </a:extLst>
          </p:cNvPr>
          <p:cNvPicPr>
            <a:picLocks noChangeAspect="1"/>
          </p:cNvPicPr>
          <p:nvPr/>
        </p:nvPicPr>
        <p:blipFill>
          <a:blip r:embed="rId3"/>
          <a:stretch>
            <a:fillRect/>
          </a:stretch>
        </p:blipFill>
        <p:spPr>
          <a:xfrm>
            <a:off x="2209800" y="419631"/>
            <a:ext cx="7772400" cy="6018738"/>
          </a:xfrm>
          <a:prstGeom prst="rect">
            <a:avLst/>
          </a:prstGeom>
        </p:spPr>
      </p:pic>
    </p:spTree>
    <p:extLst>
      <p:ext uri="{BB962C8B-B14F-4D97-AF65-F5344CB8AC3E}">
        <p14:creationId xmlns:p14="http://schemas.microsoft.com/office/powerpoint/2010/main" val="12861293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E537-C69B-4565-529A-F22C840F77C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AC21E-FB65-A641-EB0F-F291411A3890}"/>
              </a:ext>
            </a:extLst>
          </p:cNvPr>
          <p:cNvSpPr>
            <a:spLocks noGrp="1"/>
          </p:cNvSpPr>
          <p:nvPr>
            <p:ph type="sldNum" sz="quarter" idx="12"/>
          </p:nvPr>
        </p:nvSpPr>
        <p:spPr/>
        <p:txBody>
          <a:bodyPr/>
          <a:lstStyle/>
          <a:p>
            <a:fld id="{D9F085D5-EC86-4F6A-B501-C1359CB39116}" type="slidenum">
              <a:rPr lang="en-GB" smtClean="0"/>
              <a:t>81</a:t>
            </a:fld>
            <a:endParaRPr lang="en-GB"/>
          </a:p>
        </p:txBody>
      </p:sp>
      <p:pic>
        <p:nvPicPr>
          <p:cNvPr id="2" name="Picture 1">
            <a:extLst>
              <a:ext uri="{FF2B5EF4-FFF2-40B4-BE49-F238E27FC236}">
                <a16:creationId xmlns:a16="http://schemas.microsoft.com/office/drawing/2014/main" id="{919AB0D2-A6AF-BDFF-7AE6-50F44349A04B}"/>
              </a:ext>
            </a:extLst>
          </p:cNvPr>
          <p:cNvPicPr>
            <a:picLocks noChangeAspect="1"/>
          </p:cNvPicPr>
          <p:nvPr/>
        </p:nvPicPr>
        <p:blipFill>
          <a:blip r:embed="rId3"/>
          <a:stretch>
            <a:fillRect/>
          </a:stretch>
        </p:blipFill>
        <p:spPr>
          <a:xfrm>
            <a:off x="2209800" y="419631"/>
            <a:ext cx="7772400" cy="6018738"/>
          </a:xfrm>
          <a:prstGeom prst="rect">
            <a:avLst/>
          </a:prstGeom>
        </p:spPr>
      </p:pic>
    </p:spTree>
    <p:extLst>
      <p:ext uri="{BB962C8B-B14F-4D97-AF65-F5344CB8AC3E}">
        <p14:creationId xmlns:p14="http://schemas.microsoft.com/office/powerpoint/2010/main" val="2474256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7D131-B030-1115-865E-C58293712F3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D6BC8-C264-18DD-F42D-821377839320}"/>
              </a:ext>
            </a:extLst>
          </p:cNvPr>
          <p:cNvSpPr>
            <a:spLocks noGrp="1"/>
          </p:cNvSpPr>
          <p:nvPr>
            <p:ph type="sldNum" sz="quarter" idx="12"/>
          </p:nvPr>
        </p:nvSpPr>
        <p:spPr/>
        <p:txBody>
          <a:bodyPr/>
          <a:lstStyle/>
          <a:p>
            <a:fld id="{D9F085D5-EC86-4F6A-B501-C1359CB39116}" type="slidenum">
              <a:rPr lang="en-GB" smtClean="0"/>
              <a:t>82</a:t>
            </a:fld>
            <a:endParaRPr lang="en-GB"/>
          </a:p>
        </p:txBody>
      </p:sp>
      <p:pic>
        <p:nvPicPr>
          <p:cNvPr id="2" name="Picture 1">
            <a:extLst>
              <a:ext uri="{FF2B5EF4-FFF2-40B4-BE49-F238E27FC236}">
                <a16:creationId xmlns:a16="http://schemas.microsoft.com/office/drawing/2014/main" id="{165841E4-1621-4C55-39A8-B6BB9C76FB37}"/>
              </a:ext>
            </a:extLst>
          </p:cNvPr>
          <p:cNvPicPr>
            <a:picLocks noChangeAspect="1"/>
          </p:cNvPicPr>
          <p:nvPr/>
        </p:nvPicPr>
        <p:blipFill>
          <a:blip r:embed="rId3"/>
          <a:stretch>
            <a:fillRect/>
          </a:stretch>
        </p:blipFill>
        <p:spPr>
          <a:xfrm>
            <a:off x="2209800" y="1680751"/>
            <a:ext cx="7772400" cy="3496497"/>
          </a:xfrm>
          <a:prstGeom prst="rect">
            <a:avLst/>
          </a:prstGeom>
        </p:spPr>
      </p:pic>
    </p:spTree>
    <p:extLst>
      <p:ext uri="{BB962C8B-B14F-4D97-AF65-F5344CB8AC3E}">
        <p14:creationId xmlns:p14="http://schemas.microsoft.com/office/powerpoint/2010/main" val="3126437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0A9941-12DD-460C-D9E8-8C8AE2B8517E}"/>
              </a:ext>
            </a:extLst>
          </p:cNvPr>
          <p:cNvSpPr>
            <a:spLocks noGrp="1"/>
          </p:cNvSpPr>
          <p:nvPr>
            <p:ph type="sldNum" sz="quarter" idx="12"/>
          </p:nvPr>
        </p:nvSpPr>
        <p:spPr/>
        <p:txBody>
          <a:bodyPr/>
          <a:lstStyle/>
          <a:p>
            <a:fld id="{D9F085D5-EC86-4F6A-B501-C1359CB39116}" type="slidenum">
              <a:rPr lang="en-GB" smtClean="0"/>
              <a:t>83</a:t>
            </a:fld>
            <a:endParaRPr lang="en-GB"/>
          </a:p>
        </p:txBody>
      </p:sp>
      <p:sp>
        <p:nvSpPr>
          <p:cNvPr id="5" name="Title 1">
            <a:extLst>
              <a:ext uri="{FF2B5EF4-FFF2-40B4-BE49-F238E27FC236}">
                <a16:creationId xmlns:a16="http://schemas.microsoft.com/office/drawing/2014/main" id="{0ED7F52D-D514-3FA2-BAC4-F8CBA71DBBC1}"/>
              </a:ext>
            </a:extLst>
          </p:cNvPr>
          <p:cNvSpPr>
            <a:spLocks noGrp="1"/>
          </p:cNvSpPr>
          <p:nvPr>
            <p:ph type="title"/>
          </p:nvPr>
        </p:nvSpPr>
        <p:spPr>
          <a:xfrm>
            <a:off x="945612" y="0"/>
            <a:ext cx="10515600" cy="1325563"/>
          </a:xfrm>
        </p:spPr>
        <p:txBody>
          <a:bodyPr/>
          <a:lstStyle/>
          <a:p>
            <a:r>
              <a:rPr lang="en-US" dirty="0">
                <a:solidFill>
                  <a:schemeClr val="bg1"/>
                </a:solidFill>
              </a:rPr>
              <a:t>Ne</a:t>
            </a:r>
            <a:r>
              <a:rPr lang="en-US" dirty="0"/>
              <a:t>xt Week</a:t>
            </a:r>
          </a:p>
        </p:txBody>
      </p:sp>
      <p:sp>
        <p:nvSpPr>
          <p:cNvPr id="9" name="TextBox 8">
            <a:extLst>
              <a:ext uri="{FF2B5EF4-FFF2-40B4-BE49-F238E27FC236}">
                <a16:creationId xmlns:a16="http://schemas.microsoft.com/office/drawing/2014/main" id="{3F630308-2240-36F3-3E84-B3D4C819CB27}"/>
              </a:ext>
            </a:extLst>
          </p:cNvPr>
          <p:cNvSpPr txBox="1"/>
          <p:nvPr/>
        </p:nvSpPr>
        <p:spPr>
          <a:xfrm>
            <a:off x="5894102" y="2251881"/>
            <a:ext cx="184730" cy="707886"/>
          </a:xfrm>
          <a:prstGeom prst="rect">
            <a:avLst/>
          </a:prstGeom>
          <a:noFill/>
        </p:spPr>
        <p:txBody>
          <a:bodyPr wrap="none" rtlCol="0">
            <a:spAutoFit/>
          </a:bodyPr>
          <a:lstStyle/>
          <a:p>
            <a:pPr algn="ctr"/>
            <a:endParaRPr lang="en-US" sz="4000" dirty="0"/>
          </a:p>
        </p:txBody>
      </p:sp>
    </p:spTree>
    <p:extLst>
      <p:ext uri="{BB962C8B-B14F-4D97-AF65-F5344CB8AC3E}">
        <p14:creationId xmlns:p14="http://schemas.microsoft.com/office/powerpoint/2010/main" val="3623359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a:bodyPr>
          <a:lstStyle/>
          <a:p>
            <a:pPr marL="0" indent="0" algn="ctr">
              <a:buNone/>
            </a:pPr>
            <a:endParaRPr lang="en-US" sz="6000" dirty="0"/>
          </a:p>
          <a:p>
            <a:pPr marL="0" indent="0" algn="ctr">
              <a:buNone/>
            </a:pPr>
            <a:r>
              <a:rPr lang="en-US" sz="6500" dirty="0"/>
              <a:t>Questions?</a:t>
            </a:r>
          </a:p>
          <a:p>
            <a:pPr marL="0" indent="0" algn="ctr">
              <a:buNone/>
            </a:pPr>
            <a:endParaRPr lang="en-US" sz="6500" dirty="0"/>
          </a:p>
          <a:p>
            <a:pPr marL="0" indent="0" algn="ctr">
              <a:buNone/>
            </a:pPr>
            <a:r>
              <a:rPr lang="en-US" dirty="0"/>
              <a:t>See slides on my website</a:t>
            </a:r>
          </a:p>
          <a:p>
            <a:pPr marL="0" indent="0" algn="ctr">
              <a:buNone/>
            </a:pPr>
            <a:r>
              <a:rPr lang="en-US" dirty="0"/>
              <a:t>https://</a:t>
            </a:r>
            <a:r>
              <a:rPr lang="en-US" dirty="0" err="1"/>
              <a:t>websites.umich.edu</a:t>
            </a:r>
            <a:r>
              <a:rPr lang="en-US" dirty="0"/>
              <a:t>/~</a:t>
            </a:r>
            <a:r>
              <a:rPr lang="en-US" dirty="0" err="1"/>
              <a:t>alandear</a:t>
            </a:r>
            <a:r>
              <a:rPr lang="en-US" dirty="0"/>
              <a:t>/presentations/</a:t>
            </a:r>
          </a:p>
          <a:p>
            <a:pPr marL="0" indent="0" algn="ctr">
              <a:buNone/>
            </a:pP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84</a:t>
            </a:fld>
            <a:endParaRPr lang="en-GB" dirty="0"/>
          </a:p>
        </p:txBody>
      </p:sp>
    </p:spTree>
    <p:extLst>
      <p:ext uri="{BB962C8B-B14F-4D97-AF65-F5344CB8AC3E}">
        <p14:creationId xmlns:p14="http://schemas.microsoft.com/office/powerpoint/2010/main" val="1338175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9534-3923-55E2-383E-4377BD1637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1E1A64-272E-B23A-44C3-EC734498AFC4}"/>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20696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9B5A62-3AB6-C64E-BA48-D94E023C0450}"/>
              </a:ext>
            </a:extLst>
          </p:cNvPr>
          <p:cNvSpPr>
            <a:spLocks noGrp="1"/>
          </p:cNvSpPr>
          <p:nvPr>
            <p:ph type="sldNum" sz="quarter" idx="12"/>
          </p:nvPr>
        </p:nvSpPr>
        <p:spPr/>
        <p:txBody>
          <a:bodyPr/>
          <a:lstStyle/>
          <a:p>
            <a:fld id="{D9F085D5-EC86-4F6A-B501-C1359CB39116}" type="slidenum">
              <a:rPr lang="en-GB" smtClean="0"/>
              <a:t>9</a:t>
            </a:fld>
            <a:endParaRPr lang="en-GB"/>
          </a:p>
        </p:txBody>
      </p:sp>
      <p:sp>
        <p:nvSpPr>
          <p:cNvPr id="5" name="Title 1">
            <a:extLst>
              <a:ext uri="{FF2B5EF4-FFF2-40B4-BE49-F238E27FC236}">
                <a16:creationId xmlns:a16="http://schemas.microsoft.com/office/drawing/2014/main" id="{A8E0D1F8-7FF8-C38F-C461-954C963FF55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&amp; Trade War</a:t>
            </a:r>
          </a:p>
        </p:txBody>
      </p:sp>
      <p:sp>
        <p:nvSpPr>
          <p:cNvPr id="6" name="Content Placeholder 2">
            <a:extLst>
              <a:ext uri="{FF2B5EF4-FFF2-40B4-BE49-F238E27FC236}">
                <a16:creationId xmlns:a16="http://schemas.microsoft.com/office/drawing/2014/main" id="{97268772-3D4F-01D7-AD4D-19E9507E8B94}"/>
              </a:ext>
            </a:extLst>
          </p:cNvPr>
          <p:cNvSpPr>
            <a:spLocks noGrp="1"/>
          </p:cNvSpPr>
          <p:nvPr>
            <p:ph idx="1"/>
          </p:nvPr>
        </p:nvSpPr>
        <p:spPr>
          <a:xfrm>
            <a:off x="838200" y="1570730"/>
            <a:ext cx="10515600" cy="4351338"/>
          </a:xfrm>
        </p:spPr>
        <p:txBody>
          <a:bodyPr/>
          <a:lstStyle/>
          <a:p>
            <a:r>
              <a:rPr lang="en-US" dirty="0"/>
              <a:t>Summary</a:t>
            </a:r>
          </a:p>
          <a:p>
            <a:pPr lvl="1"/>
            <a:r>
              <a:rPr lang="en-US" dirty="0"/>
              <a:t>Trump placed tariffs of 25% on steel and 10% on aluminum</a:t>
            </a:r>
          </a:p>
          <a:p>
            <a:pPr lvl="1"/>
            <a:r>
              <a:rPr lang="en-US" dirty="0"/>
              <a:t>Trump place multiple tariffs on China exports, covering at least ¾ of their exports to US</a:t>
            </a:r>
          </a:p>
          <a:p>
            <a:pPr lvl="1"/>
            <a:r>
              <a:rPr lang="en-US" dirty="0"/>
              <a:t>On request, he exempted some products and firms</a:t>
            </a:r>
          </a:p>
          <a:p>
            <a:pPr lvl="1"/>
            <a:r>
              <a:rPr lang="en-US" dirty="0"/>
              <a:t>Imports from China fell while imports from others rose</a:t>
            </a:r>
          </a:p>
          <a:p>
            <a:pPr lvl="1"/>
            <a:r>
              <a:rPr lang="en-US" dirty="0"/>
              <a:t>US trade deficit did not shrink</a:t>
            </a:r>
          </a:p>
          <a:p>
            <a:pPr lvl="1"/>
            <a:r>
              <a:rPr lang="en-US" dirty="0"/>
              <a:t>Data show no fall in foreign export prices, so tariffs were paid by US buyers</a:t>
            </a:r>
          </a:p>
        </p:txBody>
      </p:sp>
      <p:sp>
        <p:nvSpPr>
          <p:cNvPr id="7" name="Folded Corner 6">
            <a:hlinkClick r:id="rId2" action="ppaction://hlinksldjump"/>
            <a:extLst>
              <a:ext uri="{FF2B5EF4-FFF2-40B4-BE49-F238E27FC236}">
                <a16:creationId xmlns:a16="http://schemas.microsoft.com/office/drawing/2014/main" id="{C10CB645-2165-7088-6D51-0E790D05FBBF}"/>
              </a:ext>
            </a:extLst>
          </p:cNvPr>
          <p:cNvSpPr/>
          <p:nvPr/>
        </p:nvSpPr>
        <p:spPr>
          <a:xfrm>
            <a:off x="10789618" y="5922068"/>
            <a:ext cx="838200" cy="673100"/>
          </a:xfrm>
          <a:prstGeom prst="foldedCorner">
            <a:avLst>
              <a:gd name="adj" fmla="val 50000"/>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2" action="ppaction://hlinksldjump"/>
            <a:extLst>
              <a:ext uri="{FF2B5EF4-FFF2-40B4-BE49-F238E27FC236}">
                <a16:creationId xmlns:a16="http://schemas.microsoft.com/office/drawing/2014/main" id="{79874413-58F2-8254-64C8-0FFD6A0D4DBA}"/>
              </a:ext>
            </a:extLst>
          </p:cNvPr>
          <p:cNvSpPr txBox="1"/>
          <p:nvPr/>
        </p:nvSpPr>
        <p:spPr>
          <a:xfrm>
            <a:off x="6021092" y="5783760"/>
            <a:ext cx="4494508" cy="584775"/>
          </a:xfrm>
          <a:prstGeom prst="rect">
            <a:avLst/>
          </a:prstGeom>
          <a:noFill/>
        </p:spPr>
        <p:txBody>
          <a:bodyPr wrap="square" rtlCol="0">
            <a:spAutoFit/>
          </a:bodyPr>
          <a:lstStyle/>
          <a:p>
            <a:pPr algn="r"/>
            <a:r>
              <a:rPr lang="en-US" sz="3200" b="1" dirty="0">
                <a:solidFill>
                  <a:srgbClr val="7030A0"/>
                </a:solidFill>
              </a:rPr>
              <a:t>Skip to Trump II</a:t>
            </a:r>
          </a:p>
        </p:txBody>
      </p:sp>
    </p:spTree>
    <p:extLst>
      <p:ext uri="{BB962C8B-B14F-4D97-AF65-F5344CB8AC3E}">
        <p14:creationId xmlns:p14="http://schemas.microsoft.com/office/powerpoint/2010/main" val="403773821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161904</TotalTime>
  <Words>5961</Words>
  <Application>Microsoft Macintosh PowerPoint</Application>
  <PresentationFormat>Widescreen</PresentationFormat>
  <Paragraphs>667</Paragraphs>
  <Slides>85</Slides>
  <Notes>62</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85</vt:i4>
      </vt:variant>
    </vt:vector>
  </HeadingPairs>
  <TitlesOfParts>
    <vt:vector size="109" baseType="lpstr">
      <vt:lpstr>Arial</vt:lpstr>
      <vt:lpstr>BBC Reith Sans</vt:lpstr>
      <vt:lpstr>BBC Reith Serif</vt:lpstr>
      <vt:lpstr>Calibri</vt:lpstr>
      <vt:lpstr>Courier New</vt:lpstr>
      <vt:lpstr>FinancierDisplayWeb</vt:lpstr>
      <vt:lpstr>Georgia</vt:lpstr>
      <vt:lpstr>Helvetica Neue</vt:lpstr>
      <vt:lpstr>Instrument Sans</vt:lpstr>
      <vt:lpstr>knowledge-medium</vt:lpstr>
      <vt:lpstr>MetricWeb</vt:lpstr>
      <vt:lpstr>nyt-cheltenham</vt:lpstr>
      <vt:lpstr>nyt-cheltenham-cond</vt:lpstr>
      <vt:lpstr>nyt-franklin</vt:lpstr>
      <vt:lpstr>Open Sans</vt:lpstr>
      <vt:lpstr>Retina Narrow</vt:lpstr>
      <vt:lpstr>Times New Roman</vt:lpstr>
      <vt:lpstr>var(--ds-type-system-serif-lining)</vt:lpstr>
      <vt:lpstr>var(--tr-font-medium)</vt:lpstr>
      <vt:lpstr>var(--tr-font-regular)</vt:lpstr>
      <vt:lpstr>var(--typography-headline-opinion-xxl-font-family)</vt:lpstr>
      <vt:lpstr>var(--wp--custom--typography--heading-1--font-family)</vt:lpstr>
      <vt:lpstr>var(--wpds-fonts-headline)</vt:lpstr>
      <vt:lpstr>Custom Design</vt:lpstr>
      <vt:lpstr>Tariffs and Their Effects</vt:lpstr>
      <vt:lpstr> What Is a Tariff?</vt:lpstr>
      <vt:lpstr> Outline</vt:lpstr>
      <vt:lpstr>US Tariff History</vt:lpstr>
      <vt:lpstr>US Tariff History, 1810-1920</vt:lpstr>
      <vt:lpstr>US Tariff History, 1891-2011</vt:lpstr>
      <vt:lpstr>US Tariff History, 1850-2028?</vt:lpstr>
      <vt:lpstr>Trump I Tariffs  and the Trade War</vt:lpstr>
      <vt:lpstr>Trump I Tariffs &amp; Trade War</vt:lpstr>
      <vt:lpstr>US-China Tariff War – Tariff Rates</vt:lpstr>
      <vt:lpstr>Trump I Tariffs - US Imports Covered</vt:lpstr>
      <vt:lpstr>Trump I Tariff Retaliation - US Exports Covered</vt:lpstr>
      <vt:lpstr>US Trade Balance = Exports minus Imports</vt:lpstr>
      <vt:lpstr>US Trade with China</vt:lpstr>
      <vt:lpstr>US Trade Balance with China and the World</vt:lpstr>
      <vt:lpstr>US Trade Balance with Vietnam</vt:lpstr>
      <vt:lpstr>Trump Tariff Exemptions</vt:lpstr>
      <vt:lpstr>Trump Tariff Exemptions</vt:lpstr>
      <vt:lpstr>Trump Tariff Exemptions</vt:lpstr>
      <vt:lpstr>Trump Tariff Exemptions</vt:lpstr>
      <vt:lpstr>Trump Tariff Exemptions</vt:lpstr>
      <vt:lpstr>Trump Tariff Exemptions</vt:lpstr>
      <vt:lpstr>Trump II Tariffs</vt:lpstr>
      <vt:lpstr>Trump II Tariff Plans</vt:lpstr>
      <vt:lpstr>Trump II Tariff Plans</vt:lpstr>
      <vt:lpstr>Trump II Tariff Actions</vt:lpstr>
      <vt:lpstr>Trump II Tariff Actions</vt:lpstr>
      <vt:lpstr>Trump II Tariff Actions</vt:lpstr>
      <vt:lpstr>Trump II Tariff Actions</vt:lpstr>
      <vt:lpstr>Trump II Tariff Actions</vt:lpstr>
      <vt:lpstr>Trump II Tariff Actions</vt:lpstr>
      <vt:lpstr>Trump II Tariff Actions</vt:lpstr>
      <vt:lpstr>Trump II Tariff Actions</vt:lpstr>
      <vt:lpstr>Trump II Tariff Actions</vt:lpstr>
      <vt:lpstr>Trump II Tariff Plans</vt:lpstr>
      <vt:lpstr>Trump II Tariff Plans</vt:lpstr>
      <vt:lpstr>Trump II Tariff Plans</vt:lpstr>
      <vt:lpstr>Effects of Tariffs  in General</vt:lpstr>
      <vt:lpstr> Economic effects of a tariff</vt:lpstr>
      <vt:lpstr> Effects of a tariff</vt:lpstr>
      <vt:lpstr> Effects of a tariff</vt:lpstr>
      <vt:lpstr> Effects of a tariff</vt:lpstr>
      <vt:lpstr> Effects of a tariff</vt:lpstr>
      <vt:lpstr> Effects of Trump I on Christmas Lights</vt:lpstr>
      <vt:lpstr> Effects of a tariff</vt:lpstr>
      <vt:lpstr> Effects of a tariff</vt:lpstr>
      <vt:lpstr> Other effects of a tariff</vt:lpstr>
      <vt:lpstr>Effects of  Trump II Tariffs</vt:lpstr>
      <vt:lpstr>What Countries will Be Hurt?</vt:lpstr>
      <vt:lpstr> Effects of Trump II Tariffs</vt:lpstr>
      <vt:lpstr> Effects of Trump Proposed Tariffs</vt:lpstr>
      <vt:lpstr> Effects of 10% Tariff on All US Imports</vt:lpstr>
      <vt:lpstr> Effects of 60% Tariff on China Exports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 Effects of 10% Tariff on All US Imports</vt:lpstr>
      <vt:lpstr> Effects of 60% Tariff on China Exports</vt:lpstr>
      <vt:lpstr> Effects of Trump Proposed Tariffs</vt:lpstr>
      <vt:lpstr>PowerPoint Presentation</vt:lpstr>
      <vt:lpstr>PowerPoint Presentation</vt:lpstr>
      <vt:lpstr>PowerPoint Presentation</vt:lpstr>
      <vt:lpstr>PowerPoint Presentation</vt:lpstr>
      <vt:lpstr>PowerPoint Presentation</vt:lpstr>
      <vt:lpstr>PowerPoint Presentation</vt:lpstr>
      <vt:lpstr>Next Week</vt:lpstr>
      <vt:lpstr>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Deardorff, Alan</cp:lastModifiedBy>
  <cp:revision>371</cp:revision>
  <cp:lastPrinted>2022-09-09T18:17:38Z</cp:lastPrinted>
  <dcterms:created xsi:type="dcterms:W3CDTF">2017-05-03T22:30:38Z</dcterms:created>
  <dcterms:modified xsi:type="dcterms:W3CDTF">2025-02-28T01:47:11Z</dcterms:modified>
</cp:coreProperties>
</file>